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tmp" ContentType="image/p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26" r:id="rId2"/>
    <p:sldId id="280" r:id="rId3"/>
    <p:sldId id="309" r:id="rId4"/>
    <p:sldId id="308" r:id="rId5"/>
    <p:sldId id="259" r:id="rId6"/>
    <p:sldId id="310" r:id="rId7"/>
    <p:sldId id="311" r:id="rId8"/>
    <p:sldId id="312" r:id="rId9"/>
    <p:sldId id="313" r:id="rId10"/>
    <p:sldId id="314" r:id="rId11"/>
    <p:sldId id="315" r:id="rId12"/>
    <p:sldId id="316" r:id="rId13"/>
    <p:sldId id="317" r:id="rId14"/>
    <p:sldId id="328"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00FF"/>
    <a:srgbClr val="0000CC"/>
    <a:srgbClr val="FFFF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9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2242EBF0-A5D6-4D75-A22C-8F34130D2FC5}" type="datetimeFigureOut">
              <a:rPr lang="en-US"/>
              <a:pPr>
                <a:defRPr/>
              </a:pPr>
              <a:t>9/25/2021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35CCAAAF-86EF-49B8-A3BA-CAA08BEE7890}" type="slidenum">
              <a:rPr lang="en-US"/>
              <a:pPr>
                <a:defRPr/>
              </a:pPr>
              <a:t>‹#›</a:t>
            </a:fld>
            <a:endParaRPr lang="en-US"/>
          </a:p>
        </p:txBody>
      </p:sp>
    </p:spTree>
    <p:extLst>
      <p:ext uri="{BB962C8B-B14F-4D97-AF65-F5344CB8AC3E}">
        <p14:creationId xmlns:p14="http://schemas.microsoft.com/office/powerpoint/2010/main" val="423487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240A7C6A-B8C6-4D27-A877-D8C8709E84CE}" type="datetimeFigureOut">
              <a:rPr lang="en-US"/>
              <a:pPr>
                <a:defRPr/>
              </a:pPr>
              <a:t>9/25/2021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45E80A1-F078-43D6-AD8C-A3FDF91908EB}" type="slidenum">
              <a:rPr lang="en-US"/>
              <a:pPr>
                <a:defRPr/>
              </a:pPr>
              <a:t>‹#›</a:t>
            </a:fld>
            <a:endParaRPr lang="en-US"/>
          </a:p>
        </p:txBody>
      </p:sp>
    </p:spTree>
    <p:extLst>
      <p:ext uri="{BB962C8B-B14F-4D97-AF65-F5344CB8AC3E}">
        <p14:creationId xmlns:p14="http://schemas.microsoft.com/office/powerpoint/2010/main" val="1100455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F9E10B3-4989-4262-B256-89578E0A4F40}" type="datetimeFigureOut">
              <a:rPr lang="en-US"/>
              <a:pPr>
                <a:defRPr/>
              </a:pPr>
              <a:t>9/25/2021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2D3054A-0271-44F1-9444-F94A6CFF3DBE}" type="slidenum">
              <a:rPr lang="en-US"/>
              <a:pPr>
                <a:defRPr/>
              </a:pPr>
              <a:t>‹#›</a:t>
            </a:fld>
            <a:endParaRPr lang="en-US"/>
          </a:p>
        </p:txBody>
      </p:sp>
    </p:spTree>
    <p:extLst>
      <p:ext uri="{BB962C8B-B14F-4D97-AF65-F5344CB8AC3E}">
        <p14:creationId xmlns:p14="http://schemas.microsoft.com/office/powerpoint/2010/main" val="938366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44EDC11-0611-4BA7-9DDD-B999FB13C488}" type="datetimeFigureOut">
              <a:rPr lang="en-US"/>
              <a:pPr>
                <a:defRPr/>
              </a:pPr>
              <a:t>9/25/2021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48C24DD-9BB2-4E04-A954-910D07F29B75}" type="slidenum">
              <a:rPr lang="en-US"/>
              <a:pPr>
                <a:defRPr/>
              </a:pPr>
              <a:t>‹#›</a:t>
            </a:fld>
            <a:endParaRPr lang="en-US"/>
          </a:p>
        </p:txBody>
      </p:sp>
    </p:spTree>
    <p:extLst>
      <p:ext uri="{BB962C8B-B14F-4D97-AF65-F5344CB8AC3E}">
        <p14:creationId xmlns:p14="http://schemas.microsoft.com/office/powerpoint/2010/main" val="42382342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pPr>
              <a:defRPr/>
            </a:pPr>
            <a:fld id="{7B34E53B-1697-4986-AEDC-169437A7FB71}" type="slidenum">
              <a:rPr lang="en-US"/>
              <a:pPr>
                <a:defRPr/>
              </a:pPr>
              <a:t>‹#›</a:t>
            </a:fld>
            <a:endParaRPr lang="en-US"/>
          </a:p>
        </p:txBody>
      </p:sp>
    </p:spTree>
    <p:extLst>
      <p:ext uri="{BB962C8B-B14F-4D97-AF65-F5344CB8AC3E}">
        <p14:creationId xmlns:p14="http://schemas.microsoft.com/office/powerpoint/2010/main" val="858376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94E4949-20F9-45F5-9A46-05E280ECD509}" type="datetimeFigureOut">
              <a:rPr lang="en-US"/>
              <a:pPr>
                <a:defRPr/>
              </a:pPr>
              <a:t>9/25/2021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C7C130A-659B-46F4-B7AE-C9C4F5E77616}" type="slidenum">
              <a:rPr lang="en-US"/>
              <a:pPr>
                <a:defRPr/>
              </a:pPr>
              <a:t>‹#›</a:t>
            </a:fld>
            <a:endParaRPr lang="en-US"/>
          </a:p>
        </p:txBody>
      </p:sp>
    </p:spTree>
    <p:extLst>
      <p:ext uri="{BB962C8B-B14F-4D97-AF65-F5344CB8AC3E}">
        <p14:creationId xmlns:p14="http://schemas.microsoft.com/office/powerpoint/2010/main" val="1000932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3906F38-DB3C-4075-8AA8-8A44D7096E36}" type="datetimeFigureOut">
              <a:rPr lang="en-US"/>
              <a:pPr>
                <a:defRPr/>
              </a:pPr>
              <a:t>9/25/2021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AAB208F-5AB9-4ECF-9F4C-FF507270DE54}" type="slidenum">
              <a:rPr lang="en-US"/>
              <a:pPr>
                <a:defRPr/>
              </a:pPr>
              <a:t>‹#›</a:t>
            </a:fld>
            <a:endParaRPr lang="en-US"/>
          </a:p>
        </p:txBody>
      </p:sp>
    </p:spTree>
    <p:extLst>
      <p:ext uri="{BB962C8B-B14F-4D97-AF65-F5344CB8AC3E}">
        <p14:creationId xmlns:p14="http://schemas.microsoft.com/office/powerpoint/2010/main" val="368084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DAF078B1-174F-41E4-85D6-A1B9F4E5D770}" type="datetimeFigureOut">
              <a:rPr lang="en-US"/>
              <a:pPr>
                <a:defRPr/>
              </a:pPr>
              <a:t>9/25/2021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D24B654-F3B0-4F4B-8A32-7EC9E369B663}" type="slidenum">
              <a:rPr lang="en-US"/>
              <a:pPr>
                <a:defRPr/>
              </a:pPr>
              <a:t>‹#›</a:t>
            </a:fld>
            <a:endParaRPr lang="en-US"/>
          </a:p>
        </p:txBody>
      </p:sp>
    </p:spTree>
    <p:extLst>
      <p:ext uri="{BB962C8B-B14F-4D97-AF65-F5344CB8AC3E}">
        <p14:creationId xmlns:p14="http://schemas.microsoft.com/office/powerpoint/2010/main" val="1253631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0A762271-1926-4B73-8583-92BF3615724F}" type="datetimeFigureOut">
              <a:rPr lang="en-US"/>
              <a:pPr>
                <a:defRPr/>
              </a:pPr>
              <a:t>9/25/2021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5E98989-F58E-40FE-97A7-674164AE0DB2}" type="slidenum">
              <a:rPr lang="en-US"/>
              <a:pPr>
                <a:defRPr/>
              </a:pPr>
              <a:t>‹#›</a:t>
            </a:fld>
            <a:endParaRPr lang="en-US"/>
          </a:p>
        </p:txBody>
      </p:sp>
    </p:spTree>
    <p:extLst>
      <p:ext uri="{BB962C8B-B14F-4D97-AF65-F5344CB8AC3E}">
        <p14:creationId xmlns:p14="http://schemas.microsoft.com/office/powerpoint/2010/main" val="403866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ED32B1E-8E33-490F-85B9-5010A2E214F1}" type="datetimeFigureOut">
              <a:rPr lang="en-US"/>
              <a:pPr>
                <a:defRPr/>
              </a:pPr>
              <a:t>9/25/2021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9BAE4AD-7AF6-43C8-BDBD-D86AE3D0A2E5}" type="slidenum">
              <a:rPr lang="en-US"/>
              <a:pPr>
                <a:defRPr/>
              </a:pPr>
              <a:t>‹#›</a:t>
            </a:fld>
            <a:endParaRPr lang="en-US"/>
          </a:p>
        </p:txBody>
      </p:sp>
    </p:spTree>
    <p:extLst>
      <p:ext uri="{BB962C8B-B14F-4D97-AF65-F5344CB8AC3E}">
        <p14:creationId xmlns:p14="http://schemas.microsoft.com/office/powerpoint/2010/main" val="2376758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2ECA780-222C-48EE-B9A4-FC78D390FD4F}" type="datetimeFigureOut">
              <a:rPr lang="en-US"/>
              <a:pPr>
                <a:defRPr/>
              </a:pPr>
              <a:t>9/25/2021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A73BBD0-6DCE-4DED-9820-81D4D37AC653}" type="slidenum">
              <a:rPr lang="en-US"/>
              <a:pPr>
                <a:defRPr/>
              </a:pPr>
              <a:t>‹#›</a:t>
            </a:fld>
            <a:endParaRPr lang="en-US"/>
          </a:p>
        </p:txBody>
      </p:sp>
    </p:spTree>
    <p:extLst>
      <p:ext uri="{BB962C8B-B14F-4D97-AF65-F5344CB8AC3E}">
        <p14:creationId xmlns:p14="http://schemas.microsoft.com/office/powerpoint/2010/main" val="537942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7EA06C1-C3B3-4B3D-ACA4-5ED1CF951343}" type="datetimeFigureOut">
              <a:rPr lang="en-US"/>
              <a:pPr>
                <a:defRPr/>
              </a:pPr>
              <a:t>9/25/2021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1539D3A-0322-43EA-AA6A-570620B6D947}" type="slidenum">
              <a:rPr lang="en-US"/>
              <a:pPr>
                <a:defRPr/>
              </a:pPr>
              <a:t>‹#›</a:t>
            </a:fld>
            <a:endParaRPr lang="en-US"/>
          </a:p>
        </p:txBody>
      </p:sp>
    </p:spTree>
    <p:extLst>
      <p:ext uri="{BB962C8B-B14F-4D97-AF65-F5344CB8AC3E}">
        <p14:creationId xmlns:p14="http://schemas.microsoft.com/office/powerpoint/2010/main" val="3063546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1F488F7-2AAC-429B-88D0-B92A2E4316A0}" type="datetimeFigureOut">
              <a:rPr lang="en-US"/>
              <a:pPr>
                <a:defRPr/>
              </a:pPr>
              <a:t>9/25/2021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79329FA-AE68-44BF-975B-9BB25DF80747}" type="slidenum">
              <a:rPr lang="en-US"/>
              <a:pPr>
                <a:defRPr/>
              </a:pPr>
              <a:t>‹#›</a:t>
            </a:fld>
            <a:endParaRPr lang="en-US"/>
          </a:p>
        </p:txBody>
      </p:sp>
    </p:spTree>
    <p:extLst>
      <p:ext uri="{BB962C8B-B14F-4D97-AF65-F5344CB8AC3E}">
        <p14:creationId xmlns:p14="http://schemas.microsoft.com/office/powerpoint/2010/main" val="2808906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1590408-6B92-43AD-9045-1451313F0751}" type="datetimeFigureOut">
              <a:rPr lang="en-US"/>
              <a:pPr>
                <a:defRPr/>
              </a:pPr>
              <a:t>9/25/2021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3E5FD2E3-5580-4E32-A3D3-827E2CD28A4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25.bin"/><Relationship Id="rId13" Type="http://schemas.openxmlformats.org/officeDocument/2006/relationships/oleObject" Target="../embeddings/oleObject29.bin"/><Relationship Id="rId18" Type="http://schemas.openxmlformats.org/officeDocument/2006/relationships/oleObject" Target="../embeddings/oleObject34.bin"/><Relationship Id="rId3" Type="http://schemas.openxmlformats.org/officeDocument/2006/relationships/oleObject" Target="../embeddings/oleObject22.bin"/><Relationship Id="rId7" Type="http://schemas.openxmlformats.org/officeDocument/2006/relationships/image" Target="../media/image7.wmf"/><Relationship Id="rId12" Type="http://schemas.openxmlformats.org/officeDocument/2006/relationships/oleObject" Target="../embeddings/oleObject28.bin"/><Relationship Id="rId17" Type="http://schemas.openxmlformats.org/officeDocument/2006/relationships/oleObject" Target="../embeddings/oleObject33.bin"/><Relationship Id="rId2" Type="http://schemas.openxmlformats.org/officeDocument/2006/relationships/image" Target="../media/image2.gif"/><Relationship Id="rId16" Type="http://schemas.openxmlformats.org/officeDocument/2006/relationships/oleObject" Target="../embeddings/oleObject32.bin"/><Relationship Id="rId20" Type="http://schemas.openxmlformats.org/officeDocument/2006/relationships/oleObject" Target="../embeddings/oleObject36.bin"/><Relationship Id="rId1" Type="http://schemas.openxmlformats.org/officeDocument/2006/relationships/slideLayout" Target="../slideLayouts/slideLayout1.xml"/><Relationship Id="rId6" Type="http://schemas.openxmlformats.org/officeDocument/2006/relationships/oleObject" Target="../embeddings/oleObject24.bin"/><Relationship Id="rId11" Type="http://schemas.openxmlformats.org/officeDocument/2006/relationships/oleObject" Target="../embeddings/oleObject27.bin"/><Relationship Id="rId5" Type="http://schemas.openxmlformats.org/officeDocument/2006/relationships/oleObject" Target="../embeddings/oleObject23.bin"/><Relationship Id="rId15" Type="http://schemas.openxmlformats.org/officeDocument/2006/relationships/oleObject" Target="../embeddings/oleObject31.bin"/><Relationship Id="rId10" Type="http://schemas.openxmlformats.org/officeDocument/2006/relationships/oleObject" Target="../embeddings/oleObject26.bin"/><Relationship Id="rId19" Type="http://schemas.openxmlformats.org/officeDocument/2006/relationships/oleObject" Target="../embeddings/oleObject35.bin"/><Relationship Id="rId4" Type="http://schemas.openxmlformats.org/officeDocument/2006/relationships/image" Target="../media/image10.wmf"/><Relationship Id="rId9" Type="http://schemas.openxmlformats.org/officeDocument/2006/relationships/image" Target="../media/image9.wmf"/><Relationship Id="rId14" Type="http://schemas.openxmlformats.org/officeDocument/2006/relationships/oleObject" Target="../embeddings/oleObject30.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41.bin"/><Relationship Id="rId13" Type="http://schemas.openxmlformats.org/officeDocument/2006/relationships/oleObject" Target="../embeddings/oleObject45.bin"/><Relationship Id="rId3" Type="http://schemas.openxmlformats.org/officeDocument/2006/relationships/oleObject" Target="../embeddings/oleObject37.bin"/><Relationship Id="rId7" Type="http://schemas.openxmlformats.org/officeDocument/2006/relationships/oleObject" Target="../embeddings/oleObject40.bin"/><Relationship Id="rId12" Type="http://schemas.openxmlformats.org/officeDocument/2006/relationships/image" Target="../media/image9.wmf"/><Relationship Id="rId2" Type="http://schemas.openxmlformats.org/officeDocument/2006/relationships/image" Target="../media/image2.gif"/><Relationship Id="rId1" Type="http://schemas.openxmlformats.org/officeDocument/2006/relationships/slideLayout" Target="../slideLayouts/slideLayout1.xml"/><Relationship Id="rId6" Type="http://schemas.openxmlformats.org/officeDocument/2006/relationships/oleObject" Target="../embeddings/oleObject39.bin"/><Relationship Id="rId11" Type="http://schemas.openxmlformats.org/officeDocument/2006/relationships/oleObject" Target="../embeddings/oleObject44.bin"/><Relationship Id="rId5" Type="http://schemas.openxmlformats.org/officeDocument/2006/relationships/oleObject" Target="../embeddings/oleObject38.bin"/><Relationship Id="rId10" Type="http://schemas.openxmlformats.org/officeDocument/2006/relationships/oleObject" Target="../embeddings/oleObject43.bin"/><Relationship Id="rId4" Type="http://schemas.openxmlformats.org/officeDocument/2006/relationships/image" Target="../media/image12.wmf"/><Relationship Id="rId9" Type="http://schemas.openxmlformats.org/officeDocument/2006/relationships/oleObject" Target="../embeddings/oleObject42.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image" Target="../media/image2.gif"/><Relationship Id="rId1" Type="http://schemas.openxmlformats.org/officeDocument/2006/relationships/slideLayout" Target="../slideLayouts/slideLayout1.xml"/><Relationship Id="rId6" Type="http://schemas.openxmlformats.org/officeDocument/2006/relationships/oleObject" Target="../embeddings/oleObject48.bin"/><Relationship Id="rId5" Type="http://schemas.openxmlformats.org/officeDocument/2006/relationships/oleObject" Target="../embeddings/oleObject47.bin"/><Relationship Id="rId4" Type="http://schemas.openxmlformats.org/officeDocument/2006/relationships/image" Target="../media/image12.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3.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image" Target="../media/image2.gif"/><Relationship Id="rId1" Type="http://schemas.openxmlformats.org/officeDocument/2006/relationships/slideLayout" Target="../slideLayouts/slideLayout1.xml"/><Relationship Id="rId6" Type="http://schemas.openxmlformats.org/officeDocument/2006/relationships/image" Target="../media/image8.wmf"/><Relationship Id="rId5" Type="http://schemas.openxmlformats.org/officeDocument/2006/relationships/oleObject" Target="../embeddings/oleObject2.bin"/><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oleObject" Target="../embeddings/oleObject11.bin"/><Relationship Id="rId18" Type="http://schemas.openxmlformats.org/officeDocument/2006/relationships/oleObject" Target="../embeddings/oleObject16.bin"/><Relationship Id="rId3" Type="http://schemas.openxmlformats.org/officeDocument/2006/relationships/image" Target="../media/image6.png"/><Relationship Id="rId7" Type="http://schemas.openxmlformats.org/officeDocument/2006/relationships/oleObject" Target="../embeddings/oleObject6.bin"/><Relationship Id="rId12" Type="http://schemas.openxmlformats.org/officeDocument/2006/relationships/oleObject" Target="../embeddings/oleObject10.bin"/><Relationship Id="rId17" Type="http://schemas.openxmlformats.org/officeDocument/2006/relationships/oleObject" Target="../embeddings/oleObject15.bin"/><Relationship Id="rId2" Type="http://schemas.openxmlformats.org/officeDocument/2006/relationships/image" Target="../media/image2.gif"/><Relationship Id="rId16" Type="http://schemas.openxmlformats.org/officeDocument/2006/relationships/oleObject" Target="../embeddings/oleObject14.bin"/><Relationship Id="rId1" Type="http://schemas.openxmlformats.org/officeDocument/2006/relationships/slideLayout" Target="../slideLayouts/slideLayout1.xml"/><Relationship Id="rId6" Type="http://schemas.openxmlformats.org/officeDocument/2006/relationships/oleObject" Target="../embeddings/oleObject5.bin"/><Relationship Id="rId11" Type="http://schemas.openxmlformats.org/officeDocument/2006/relationships/oleObject" Target="../embeddings/oleObject9.bin"/><Relationship Id="rId5" Type="http://schemas.openxmlformats.org/officeDocument/2006/relationships/image" Target="../media/image10.wmf"/><Relationship Id="rId15" Type="http://schemas.openxmlformats.org/officeDocument/2006/relationships/oleObject" Target="../embeddings/oleObject13.bin"/><Relationship Id="rId10" Type="http://schemas.openxmlformats.org/officeDocument/2006/relationships/oleObject" Target="../embeddings/oleObject8.bin"/><Relationship Id="rId19" Type="http://schemas.openxmlformats.org/officeDocument/2006/relationships/oleObject" Target="../embeddings/oleObject17.bin"/><Relationship Id="rId4" Type="http://schemas.openxmlformats.org/officeDocument/2006/relationships/oleObject" Target="../embeddings/oleObject4.bin"/><Relationship Id="rId9" Type="http://schemas.openxmlformats.org/officeDocument/2006/relationships/oleObject" Target="../embeddings/oleObject7.bin"/><Relationship Id="rId14" Type="http://schemas.openxmlformats.org/officeDocument/2006/relationships/oleObject" Target="../embeddings/oleObject12.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image" Target="../media/image11.png"/><Relationship Id="rId7" Type="http://schemas.openxmlformats.org/officeDocument/2006/relationships/image" Target="../media/image7.wmf"/><Relationship Id="rId2" Type="http://schemas.openxmlformats.org/officeDocument/2006/relationships/image" Target="../media/image2.gif"/><Relationship Id="rId1" Type="http://schemas.openxmlformats.org/officeDocument/2006/relationships/slideLayout" Target="../slideLayouts/slideLayout1.xml"/><Relationship Id="rId6" Type="http://schemas.openxmlformats.org/officeDocument/2006/relationships/oleObject" Target="../embeddings/oleObject19.bin"/><Relationship Id="rId5" Type="http://schemas.openxmlformats.org/officeDocument/2006/relationships/image" Target="../media/image10.wmf"/><Relationship Id="rId10" Type="http://schemas.openxmlformats.org/officeDocument/2006/relationships/oleObject" Target="../embeddings/oleObject21.bin"/><Relationship Id="rId4" Type="http://schemas.openxmlformats.org/officeDocument/2006/relationships/oleObject" Target="../embeddings/oleObject18.bin"/><Relationship Id="rId9"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0D115-CC03-49F4-AA9E-B438BDCC04B1}"/>
              </a:ext>
            </a:extLst>
          </p:cNvPr>
          <p:cNvSpPr>
            <a:spLocks noGrp="1"/>
          </p:cNvSpPr>
          <p:nvPr>
            <p:ph type="title"/>
          </p:nvPr>
        </p:nvSpPr>
        <p:spPr>
          <a:xfrm>
            <a:off x="457200" y="152400"/>
            <a:ext cx="8229600" cy="487362"/>
          </a:xfrm>
        </p:spPr>
        <p:txBody>
          <a:bodyPr/>
          <a:lstStyle/>
          <a:p>
            <a:r>
              <a:rPr lang="en-US" sz="3600" b="1" i="1">
                <a:solidFill>
                  <a:srgbClr val="0070C0"/>
                </a:solidFill>
              </a:rPr>
              <a:t>NỘI DUNG GHI BÀI</a:t>
            </a:r>
            <a:endParaRPr lang="vi-VN" sz="3600" b="1" i="1">
              <a:solidFill>
                <a:srgbClr val="0070C0"/>
              </a:solidFill>
            </a:endParaRPr>
          </a:p>
        </p:txBody>
      </p:sp>
      <p:pic>
        <p:nvPicPr>
          <p:cNvPr id="9" name="Content Placeholder 8">
            <a:extLst>
              <a:ext uri="{FF2B5EF4-FFF2-40B4-BE49-F238E27FC236}">
                <a16:creationId xmlns:a16="http://schemas.microsoft.com/office/drawing/2014/main" id="{FC6DD213-45C5-4BE6-91DE-942DCACA7665}"/>
              </a:ext>
            </a:extLst>
          </p:cNvPr>
          <p:cNvPicPr>
            <a:picLocks noGrp="1" noChangeAspect="1"/>
          </p:cNvPicPr>
          <p:nvPr>
            <p:ph idx="1"/>
          </p:nvPr>
        </p:nvPicPr>
        <p:blipFill>
          <a:blip r:embed="rId2"/>
          <a:stretch>
            <a:fillRect/>
          </a:stretch>
        </p:blipFill>
        <p:spPr>
          <a:xfrm>
            <a:off x="152400" y="762000"/>
            <a:ext cx="8991600" cy="5943600"/>
          </a:xfrm>
          <a:prstGeom prst="rect">
            <a:avLst/>
          </a:prstGeom>
        </p:spPr>
      </p:pic>
    </p:spTree>
    <p:extLst>
      <p:ext uri="{BB962C8B-B14F-4D97-AF65-F5344CB8AC3E}">
        <p14:creationId xmlns:p14="http://schemas.microsoft.com/office/powerpoint/2010/main" val="3313104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4"/>
          <p:cNvSpPr txBox="1">
            <a:spLocks noChangeArrowheads="1"/>
          </p:cNvSpPr>
          <p:nvPr/>
        </p:nvSpPr>
        <p:spPr bwMode="auto">
          <a:xfrm>
            <a:off x="49213" y="1177925"/>
            <a:ext cx="62753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2. Tính chất chia hết của một tổng</a:t>
            </a:r>
          </a:p>
        </p:txBody>
      </p:sp>
      <p:pic>
        <p:nvPicPr>
          <p:cNvPr id="11267"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TextBox 3"/>
          <p:cNvSpPr txBox="1">
            <a:spLocks noChangeArrowheads="1"/>
          </p:cNvSpPr>
          <p:nvPr/>
        </p:nvSpPr>
        <p:spPr bwMode="auto">
          <a:xfrm>
            <a:off x="0" y="-22225"/>
            <a:ext cx="9167813" cy="12001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600" b="1">
                <a:solidFill>
                  <a:schemeClr val="bg1"/>
                </a:solidFill>
                <a:latin typeface="Times New Roman" pitchFamily="18" charset="0"/>
                <a:cs typeface="Times New Roman" pitchFamily="18" charset="0"/>
              </a:rPr>
              <a:t>BÀI 6:  CHIA HẾT VÀ CHIA CÓ DƯ</a:t>
            </a:r>
          </a:p>
          <a:p>
            <a:pPr algn="ctr" eaLnBrk="1" hangingPunct="1"/>
            <a:r>
              <a:rPr lang="en-US" sz="3600" b="1">
                <a:solidFill>
                  <a:schemeClr val="bg1"/>
                </a:solidFill>
                <a:latin typeface="Times New Roman" pitchFamily="18" charset="0"/>
                <a:cs typeface="Times New Roman" pitchFamily="18" charset="0"/>
              </a:rPr>
              <a:t>TÌNH CHẤT CHIA HẾT CỦA MỘT TỔNG</a:t>
            </a:r>
          </a:p>
        </p:txBody>
      </p:sp>
      <p:grpSp>
        <p:nvGrpSpPr>
          <p:cNvPr id="11269" name="Group 20"/>
          <p:cNvGrpSpPr>
            <a:grpSpLocks/>
          </p:cNvGrpSpPr>
          <p:nvPr/>
        </p:nvGrpSpPr>
        <p:grpSpPr bwMode="auto">
          <a:xfrm>
            <a:off x="463550" y="1720850"/>
            <a:ext cx="5589588" cy="982663"/>
            <a:chOff x="463250" y="5486400"/>
            <a:chExt cx="5589587" cy="984087"/>
          </a:xfrm>
        </p:grpSpPr>
        <p:grpSp>
          <p:nvGrpSpPr>
            <p:cNvPr id="11283" name="Group 6"/>
            <p:cNvGrpSpPr>
              <a:grpSpLocks/>
            </p:cNvGrpSpPr>
            <p:nvPr/>
          </p:nvGrpSpPr>
          <p:grpSpPr bwMode="auto">
            <a:xfrm>
              <a:off x="463250" y="5486400"/>
              <a:ext cx="5589587" cy="954107"/>
              <a:chOff x="4267200" y="4648200"/>
              <a:chExt cx="5589587" cy="954107"/>
            </a:xfrm>
          </p:grpSpPr>
          <p:grpSp>
            <p:nvGrpSpPr>
              <p:cNvPr id="11286" name="Group 5"/>
              <p:cNvGrpSpPr>
                <a:grpSpLocks/>
              </p:cNvGrpSpPr>
              <p:nvPr/>
            </p:nvGrpSpPr>
            <p:grpSpPr bwMode="auto">
              <a:xfrm>
                <a:off x="4267200" y="4648200"/>
                <a:ext cx="5589587" cy="954107"/>
                <a:chOff x="49213" y="4876800"/>
                <a:chExt cx="9094787" cy="954107"/>
              </a:xfrm>
            </p:grpSpPr>
            <p:sp>
              <p:nvSpPr>
                <p:cNvPr id="11288" name="TextBox 4"/>
                <p:cNvSpPr txBox="1">
                  <a:spLocks noChangeArrowheads="1"/>
                </p:cNvSpPr>
                <p:nvPr/>
              </p:nvSpPr>
              <p:spPr bwMode="auto">
                <a:xfrm>
                  <a:off x="49213" y="4876800"/>
                  <a:ext cx="9094787" cy="954107"/>
                </a:xfrm>
                <a:prstGeom prst="rect">
                  <a:avLst/>
                </a:prstGeom>
                <a:noFill/>
                <a:ln w="9525">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Tính chất 2: </a:t>
                  </a:r>
                  <a:r>
                    <a:rPr lang="en-US" sz="2800" b="1">
                      <a:latin typeface="Times New Roman" pitchFamily="18" charset="0"/>
                      <a:cs typeface="Times New Roman" pitchFamily="18" charset="0"/>
                    </a:rPr>
                    <a:t>Cho a, b, n   N (n ≠ 0). </a:t>
                  </a:r>
                </a:p>
                <a:p>
                  <a:pPr eaLnBrk="1" hangingPunct="1"/>
                  <a:r>
                    <a:rPr lang="en-US" sz="2800" b="1">
                      <a:latin typeface="Times New Roman" pitchFamily="18" charset="0"/>
                      <a:cs typeface="Times New Roman" pitchFamily="18" charset="0"/>
                    </a:rPr>
                    <a:t>Nếu a   n và b   n thì (a + b)   n</a:t>
                  </a:r>
                </a:p>
              </p:txBody>
            </p:sp>
            <p:graphicFrame>
              <p:nvGraphicFramePr>
                <p:cNvPr id="11289" name="Object 1"/>
                <p:cNvGraphicFramePr>
                  <a:graphicFrameLocks noChangeAspect="1"/>
                </p:cNvGraphicFramePr>
                <p:nvPr/>
              </p:nvGraphicFramePr>
              <p:xfrm>
                <a:off x="1066800" y="5397520"/>
                <a:ext cx="147637" cy="433387"/>
              </p:xfrm>
              <a:graphic>
                <a:graphicData uri="http://schemas.openxmlformats.org/presentationml/2006/ole">
                  <mc:AlternateContent xmlns:mc="http://schemas.openxmlformats.org/markup-compatibility/2006">
                    <mc:Choice xmlns:v="urn:schemas-microsoft-com:vml" Requires="v">
                      <p:oleObj name="Equation" r:id="rId3" imgW="76035" imgH="177415" progId="Equation.DSMT4">
                        <p:embed/>
                      </p:oleObj>
                    </mc:Choice>
                    <mc:Fallback>
                      <p:oleObj name="Equation" r:id="rId3" imgW="76035" imgH="177415"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5397520"/>
                              <a:ext cx="14763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90" name="Object 4"/>
                <p:cNvGraphicFramePr>
                  <a:graphicFrameLocks noChangeAspect="1"/>
                </p:cNvGraphicFramePr>
                <p:nvPr/>
              </p:nvGraphicFramePr>
              <p:xfrm>
                <a:off x="3688677" y="5368789"/>
                <a:ext cx="147638" cy="433387"/>
              </p:xfrm>
              <a:graphic>
                <a:graphicData uri="http://schemas.openxmlformats.org/presentationml/2006/ole">
                  <mc:AlternateContent xmlns:mc="http://schemas.openxmlformats.org/markup-compatibility/2006">
                    <mc:Choice xmlns:v="urn:schemas-microsoft-com:vml" Requires="v">
                      <p:oleObj name="Equation" r:id="rId5" imgW="76035" imgH="177415" progId="Equation.DSMT4">
                        <p:embed/>
                      </p:oleObj>
                    </mc:Choice>
                    <mc:Fallback>
                      <p:oleObj name="Equation" r:id="rId5" imgW="76035" imgH="177415"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8677" y="5368789"/>
                              <a:ext cx="147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1287" name="Object 13"/>
              <p:cNvGraphicFramePr>
                <a:graphicFrameLocks noChangeAspect="1"/>
              </p:cNvGraphicFramePr>
              <p:nvPr/>
            </p:nvGraphicFramePr>
            <p:xfrm>
              <a:off x="7924800" y="4733998"/>
              <a:ext cx="297707" cy="374882"/>
            </p:xfrm>
            <a:graphic>
              <a:graphicData uri="http://schemas.openxmlformats.org/presentationml/2006/ole">
                <mc:AlternateContent xmlns:mc="http://schemas.openxmlformats.org/markup-compatibility/2006">
                  <mc:Choice xmlns:v="urn:schemas-microsoft-com:vml" Requires="v">
                    <p:oleObj name="Equation" r:id="rId6" imgW="126725" imgH="126725" progId="Equation.DSMT4">
                      <p:embed/>
                    </p:oleObj>
                  </mc:Choice>
                  <mc:Fallback>
                    <p:oleObj name="Equation" r:id="rId6" imgW="126725" imgH="126725" progId="Equation.DSMT4">
                      <p:embed/>
                      <p:pic>
                        <p:nvPicPr>
                          <p:cNvPr id="0" name="Object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24800" y="4733998"/>
                            <a:ext cx="297707" cy="374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1284" name="Object 14"/>
            <p:cNvGraphicFramePr>
              <a:graphicFrameLocks noChangeAspect="1"/>
            </p:cNvGraphicFramePr>
            <p:nvPr/>
          </p:nvGraphicFramePr>
          <p:xfrm>
            <a:off x="4625148" y="5873513"/>
            <a:ext cx="316045" cy="596974"/>
          </p:xfrm>
          <a:graphic>
            <a:graphicData uri="http://schemas.openxmlformats.org/presentationml/2006/ole">
              <mc:AlternateContent xmlns:mc="http://schemas.openxmlformats.org/markup-compatibility/2006">
                <mc:Choice xmlns:v="urn:schemas-microsoft-com:vml" Requires="v">
                  <p:oleObj name="Equation" r:id="rId8" imgW="114151" imgH="215619" progId="Equation.DSMT4">
                    <p:embed/>
                  </p:oleObj>
                </mc:Choice>
                <mc:Fallback>
                  <p:oleObj name="Equation" r:id="rId8" imgW="114151" imgH="215619" progId="Equation.DSMT4">
                    <p:embed/>
                    <p:pic>
                      <p:nvPicPr>
                        <p:cNvPr id="0" name="Object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25148" y="5873513"/>
                          <a:ext cx="316045" cy="596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85" name="Object 17"/>
            <p:cNvGraphicFramePr>
              <a:graphicFrameLocks noChangeAspect="1"/>
            </p:cNvGraphicFramePr>
            <p:nvPr/>
          </p:nvGraphicFramePr>
          <p:xfrm>
            <a:off x="1416570" y="5991069"/>
            <a:ext cx="250603" cy="472985"/>
          </p:xfrm>
          <a:graphic>
            <a:graphicData uri="http://schemas.openxmlformats.org/presentationml/2006/ole">
              <mc:AlternateContent xmlns:mc="http://schemas.openxmlformats.org/markup-compatibility/2006">
                <mc:Choice xmlns:v="urn:schemas-microsoft-com:vml" Requires="v">
                  <p:oleObj name="Equation" r:id="rId10" imgW="114151" imgH="215619" progId="Equation.DSMT4">
                    <p:embed/>
                  </p:oleObj>
                </mc:Choice>
                <mc:Fallback>
                  <p:oleObj name="Equation" r:id="rId10" imgW="114151" imgH="215619" progId="Equation.DSMT4">
                    <p:embed/>
                    <p:pic>
                      <p:nvPicPr>
                        <p:cNvPr id="0" name="Object 1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16570" y="5991069"/>
                          <a:ext cx="250603" cy="472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19" name="Group 18"/>
          <p:cNvGrpSpPr>
            <a:grpSpLocks/>
          </p:cNvGrpSpPr>
          <p:nvPr/>
        </p:nvGrpSpPr>
        <p:grpSpPr bwMode="auto">
          <a:xfrm>
            <a:off x="300038" y="2711450"/>
            <a:ext cx="8337550" cy="1398588"/>
            <a:chOff x="228600" y="3276600"/>
            <a:chExt cx="8337850" cy="1397487"/>
          </a:xfrm>
        </p:grpSpPr>
        <p:grpSp>
          <p:nvGrpSpPr>
            <p:cNvPr id="11271" name="Group 16"/>
            <p:cNvGrpSpPr>
              <a:grpSpLocks/>
            </p:cNvGrpSpPr>
            <p:nvPr/>
          </p:nvGrpSpPr>
          <p:grpSpPr bwMode="auto">
            <a:xfrm>
              <a:off x="228600" y="3276600"/>
              <a:ext cx="8337850" cy="1397487"/>
              <a:chOff x="228600" y="3276600"/>
              <a:chExt cx="8337850" cy="1397487"/>
            </a:xfrm>
          </p:grpSpPr>
          <p:sp>
            <p:nvSpPr>
              <p:cNvPr id="11274" name="TextBox 4"/>
              <p:cNvSpPr txBox="1">
                <a:spLocks noChangeArrowheads="1"/>
              </p:cNvSpPr>
              <p:nvPr/>
            </p:nvSpPr>
            <p:spPr bwMode="auto">
              <a:xfrm>
                <a:off x="228600" y="3276600"/>
                <a:ext cx="833785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Chú ý: - Nếu a  n và b   n thì (a – b)   n</a:t>
                </a:r>
              </a:p>
              <a:p>
                <a:pPr eaLnBrk="1" hangingPunct="1"/>
                <a:r>
                  <a:rPr lang="en-US" sz="2800" b="1">
                    <a:latin typeface="Times New Roman" pitchFamily="18" charset="0"/>
                    <a:cs typeface="Times New Roman" pitchFamily="18" charset="0"/>
                  </a:rPr>
                  <a:t>            - Nếu a   n và b   n thì (a – b)   n</a:t>
                </a:r>
              </a:p>
              <a:p>
                <a:pPr eaLnBrk="1" hangingPunct="1"/>
                <a:r>
                  <a:rPr lang="en-US" sz="2800" b="1">
                    <a:latin typeface="Times New Roman" pitchFamily="18" charset="0"/>
                    <a:cs typeface="Times New Roman" pitchFamily="18" charset="0"/>
                  </a:rPr>
                  <a:t>            - Nếu a  n, b  n, c  n thì (a + b + c)   n </a:t>
                </a:r>
              </a:p>
            </p:txBody>
          </p:sp>
          <p:graphicFrame>
            <p:nvGraphicFramePr>
              <p:cNvPr id="11275" name="Object 21"/>
              <p:cNvGraphicFramePr>
                <a:graphicFrameLocks noChangeAspect="1"/>
              </p:cNvGraphicFramePr>
              <p:nvPr/>
            </p:nvGraphicFramePr>
            <p:xfrm>
              <a:off x="3657600" y="3276600"/>
              <a:ext cx="199973" cy="449893"/>
            </p:xfrm>
            <a:graphic>
              <a:graphicData uri="http://schemas.openxmlformats.org/presentationml/2006/ole">
                <mc:AlternateContent xmlns:mc="http://schemas.openxmlformats.org/markup-compatibility/2006">
                  <mc:Choice xmlns:v="urn:schemas-microsoft-com:vml" Requires="v">
                    <p:oleObj name="Equation" r:id="rId11" imgW="76035" imgH="177415" progId="Equation.DSMT4">
                      <p:embed/>
                    </p:oleObj>
                  </mc:Choice>
                  <mc:Fallback>
                    <p:oleObj name="Equation" r:id="rId11" imgW="76035" imgH="177415" progId="Equation.DSMT4">
                      <p:embed/>
                      <p:pic>
                        <p:nvPicPr>
                          <p:cNvPr id="0" name="Object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3276600"/>
                            <a:ext cx="199973" cy="449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76" name="Object 22"/>
              <p:cNvGraphicFramePr>
                <a:graphicFrameLocks noChangeAspect="1"/>
              </p:cNvGraphicFramePr>
              <p:nvPr/>
            </p:nvGraphicFramePr>
            <p:xfrm>
              <a:off x="6448270" y="4191971"/>
              <a:ext cx="238705" cy="450887"/>
            </p:xfrm>
            <a:graphic>
              <a:graphicData uri="http://schemas.openxmlformats.org/presentationml/2006/ole">
                <mc:AlternateContent xmlns:mc="http://schemas.openxmlformats.org/markup-compatibility/2006">
                  <mc:Choice xmlns:v="urn:schemas-microsoft-com:vml" Requires="v">
                    <p:oleObj name="Equation" r:id="rId12" imgW="114151" imgH="215619" progId="Equation.DSMT4">
                      <p:embed/>
                    </p:oleObj>
                  </mc:Choice>
                  <mc:Fallback>
                    <p:oleObj name="Equation" r:id="rId12" imgW="114151" imgH="215619" progId="Equation.DSMT4">
                      <p:embed/>
                      <p:pic>
                        <p:nvPicPr>
                          <p:cNvPr id="0" name="Object 2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48270" y="4191971"/>
                            <a:ext cx="238705" cy="45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77" name="Object 2"/>
              <p:cNvGraphicFramePr>
                <a:graphicFrameLocks noChangeAspect="1"/>
              </p:cNvGraphicFramePr>
              <p:nvPr/>
            </p:nvGraphicFramePr>
            <p:xfrm>
              <a:off x="2514600" y="3744465"/>
              <a:ext cx="200025" cy="449263"/>
            </p:xfrm>
            <a:graphic>
              <a:graphicData uri="http://schemas.openxmlformats.org/presentationml/2006/ole">
                <mc:AlternateContent xmlns:mc="http://schemas.openxmlformats.org/markup-compatibility/2006">
                  <mc:Choice xmlns:v="urn:schemas-microsoft-com:vml" Requires="v">
                    <p:oleObj name="Equation" r:id="rId13" imgW="76035" imgH="177415" progId="Equation.DSMT4">
                      <p:embed/>
                    </p:oleObj>
                  </mc:Choice>
                  <mc:Fallback>
                    <p:oleObj name="Equation" r:id="rId13" imgW="76035" imgH="177415"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3744465"/>
                            <a:ext cx="200025"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78" name="Object 3"/>
              <p:cNvGraphicFramePr>
                <a:graphicFrameLocks noChangeAspect="1"/>
              </p:cNvGraphicFramePr>
              <p:nvPr/>
            </p:nvGraphicFramePr>
            <p:xfrm>
              <a:off x="3017563" y="4167363"/>
              <a:ext cx="391017" cy="449262"/>
            </p:xfrm>
            <a:graphic>
              <a:graphicData uri="http://schemas.openxmlformats.org/presentationml/2006/ole">
                <mc:AlternateContent xmlns:mc="http://schemas.openxmlformats.org/markup-compatibility/2006">
                  <mc:Choice xmlns:v="urn:schemas-microsoft-com:vml" Requires="v">
                    <p:oleObj name="Equation" r:id="rId14" imgW="76035" imgH="177415" progId="Equation.DSMT4">
                      <p:embed/>
                    </p:oleObj>
                  </mc:Choice>
                  <mc:Fallback>
                    <p:oleObj name="Equation" r:id="rId14" imgW="76035" imgH="177415"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7563" y="4167363"/>
                            <a:ext cx="391017"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79" name="Object 7"/>
              <p:cNvGraphicFramePr>
                <a:graphicFrameLocks noChangeAspect="1"/>
              </p:cNvGraphicFramePr>
              <p:nvPr/>
            </p:nvGraphicFramePr>
            <p:xfrm>
              <a:off x="3926803" y="4238654"/>
              <a:ext cx="322748" cy="371291"/>
            </p:xfrm>
            <a:graphic>
              <a:graphicData uri="http://schemas.openxmlformats.org/presentationml/2006/ole">
                <mc:AlternateContent xmlns:mc="http://schemas.openxmlformats.org/markup-compatibility/2006">
                  <mc:Choice xmlns:v="urn:schemas-microsoft-com:vml" Requires="v">
                    <p:oleObj name="Equation" r:id="rId15" imgW="76035" imgH="177415" progId="Equation.DSMT4">
                      <p:embed/>
                    </p:oleObj>
                  </mc:Choice>
                  <mc:Fallback>
                    <p:oleObj name="Equation" r:id="rId15" imgW="76035" imgH="177415" progId="Equation.DSMT4">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6803" y="4238654"/>
                            <a:ext cx="322748" cy="371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80" name="Object 8"/>
              <p:cNvGraphicFramePr>
                <a:graphicFrameLocks noChangeAspect="1"/>
              </p:cNvGraphicFramePr>
              <p:nvPr/>
            </p:nvGraphicFramePr>
            <p:xfrm>
              <a:off x="2514600" y="3394022"/>
              <a:ext cx="238125" cy="450850"/>
            </p:xfrm>
            <a:graphic>
              <a:graphicData uri="http://schemas.openxmlformats.org/presentationml/2006/ole">
                <mc:AlternateContent xmlns:mc="http://schemas.openxmlformats.org/markup-compatibility/2006">
                  <mc:Choice xmlns:v="urn:schemas-microsoft-com:vml" Requires="v">
                    <p:oleObj name="Equation" r:id="rId16" imgW="114151" imgH="215619" progId="Equation.DSMT4">
                      <p:embed/>
                    </p:oleObj>
                  </mc:Choice>
                  <mc:Fallback>
                    <p:oleObj name="Equation" r:id="rId16" imgW="114151" imgH="215619" progId="Equation.DSMT4">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14600" y="3394022"/>
                            <a:ext cx="238125"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81" name="Object 9"/>
              <p:cNvGraphicFramePr>
                <a:graphicFrameLocks noChangeAspect="1"/>
              </p:cNvGraphicFramePr>
              <p:nvPr/>
            </p:nvGraphicFramePr>
            <p:xfrm>
              <a:off x="5715000" y="3396520"/>
              <a:ext cx="152400" cy="450850"/>
            </p:xfrm>
            <a:graphic>
              <a:graphicData uri="http://schemas.openxmlformats.org/presentationml/2006/ole">
                <mc:AlternateContent xmlns:mc="http://schemas.openxmlformats.org/markup-compatibility/2006">
                  <mc:Choice xmlns:v="urn:schemas-microsoft-com:vml" Requires="v">
                    <p:oleObj name="Equation" r:id="rId17" imgW="114151" imgH="215619" progId="Equation.DSMT4">
                      <p:embed/>
                    </p:oleObj>
                  </mc:Choice>
                  <mc:Fallback>
                    <p:oleObj name="Equation" r:id="rId17" imgW="114151" imgH="215619" progId="Equation.DSMT4">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15000" y="3396520"/>
                            <a:ext cx="152400"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82" name="Object 15"/>
              <p:cNvGraphicFramePr>
                <a:graphicFrameLocks noChangeAspect="1"/>
              </p:cNvGraphicFramePr>
              <p:nvPr/>
            </p:nvGraphicFramePr>
            <p:xfrm>
              <a:off x="2438400" y="4223237"/>
              <a:ext cx="238125" cy="450850"/>
            </p:xfrm>
            <a:graphic>
              <a:graphicData uri="http://schemas.openxmlformats.org/presentationml/2006/ole">
                <mc:AlternateContent xmlns:mc="http://schemas.openxmlformats.org/markup-compatibility/2006">
                  <mc:Choice xmlns:v="urn:schemas-microsoft-com:vml" Requires="v">
                    <p:oleObj name="Equation" r:id="rId18" imgW="114151" imgH="215619" progId="Equation.DSMT4">
                      <p:embed/>
                    </p:oleObj>
                  </mc:Choice>
                  <mc:Fallback>
                    <p:oleObj name="Equation" r:id="rId18" imgW="114151" imgH="215619" progId="Equation.DSMT4">
                      <p:embed/>
                      <p:pic>
                        <p:nvPicPr>
                          <p:cNvPr id="0" name="Object 1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38400" y="4223237"/>
                            <a:ext cx="238125"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1272" name="Object 28"/>
            <p:cNvGraphicFramePr>
              <a:graphicFrameLocks noChangeAspect="1"/>
            </p:cNvGraphicFramePr>
            <p:nvPr/>
          </p:nvGraphicFramePr>
          <p:xfrm>
            <a:off x="5715000" y="3743653"/>
            <a:ext cx="238705" cy="450887"/>
          </p:xfrm>
          <a:graphic>
            <a:graphicData uri="http://schemas.openxmlformats.org/presentationml/2006/ole">
              <mc:AlternateContent xmlns:mc="http://schemas.openxmlformats.org/markup-compatibility/2006">
                <mc:Choice xmlns:v="urn:schemas-microsoft-com:vml" Requires="v">
                  <p:oleObj name="Equation" r:id="rId19" imgW="114151" imgH="215619" progId="Equation.DSMT4">
                    <p:embed/>
                  </p:oleObj>
                </mc:Choice>
                <mc:Fallback>
                  <p:oleObj name="Equation" r:id="rId19" imgW="114151" imgH="215619" progId="Equation.DSMT4">
                    <p:embed/>
                    <p:pic>
                      <p:nvPicPr>
                        <p:cNvPr id="0" name="Object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15000" y="3743653"/>
                          <a:ext cx="238705" cy="45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73" name="Object 29"/>
            <p:cNvGraphicFramePr>
              <a:graphicFrameLocks noChangeAspect="1"/>
            </p:cNvGraphicFramePr>
            <p:nvPr/>
          </p:nvGraphicFramePr>
          <p:xfrm>
            <a:off x="3657600" y="3743653"/>
            <a:ext cx="238705" cy="450887"/>
          </p:xfrm>
          <a:graphic>
            <a:graphicData uri="http://schemas.openxmlformats.org/presentationml/2006/ole">
              <mc:AlternateContent xmlns:mc="http://schemas.openxmlformats.org/markup-compatibility/2006">
                <mc:Choice xmlns:v="urn:schemas-microsoft-com:vml" Requires="v">
                  <p:oleObj name="Equation" r:id="rId20" imgW="114151" imgH="215619" progId="Equation.DSMT4">
                    <p:embed/>
                  </p:oleObj>
                </mc:Choice>
                <mc:Fallback>
                  <p:oleObj name="Equation" r:id="rId20" imgW="114151" imgH="215619" progId="Equation.DSMT4">
                    <p:embed/>
                    <p:pic>
                      <p:nvPicPr>
                        <p:cNvPr id="0" name="Object 2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57600" y="3743653"/>
                          <a:ext cx="238705" cy="45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4"/>
          <p:cNvSpPr txBox="1">
            <a:spLocks noChangeArrowheads="1"/>
          </p:cNvSpPr>
          <p:nvPr/>
        </p:nvSpPr>
        <p:spPr bwMode="auto">
          <a:xfrm>
            <a:off x="49213" y="1177925"/>
            <a:ext cx="62753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2. Tính chất chia hết của một tổng</a:t>
            </a:r>
          </a:p>
        </p:txBody>
      </p:sp>
      <p:pic>
        <p:nvPicPr>
          <p:cNvPr id="12291"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TextBox 3"/>
          <p:cNvSpPr txBox="1">
            <a:spLocks noChangeArrowheads="1"/>
          </p:cNvSpPr>
          <p:nvPr/>
        </p:nvSpPr>
        <p:spPr bwMode="auto">
          <a:xfrm>
            <a:off x="0" y="-22225"/>
            <a:ext cx="9167813" cy="12001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600" b="1">
                <a:solidFill>
                  <a:schemeClr val="bg1"/>
                </a:solidFill>
                <a:latin typeface="Times New Roman" pitchFamily="18" charset="0"/>
                <a:cs typeface="Times New Roman" pitchFamily="18" charset="0"/>
              </a:rPr>
              <a:t>BÀI 6:  CHIA HẾT VÀ CHIA CÓ DƯ</a:t>
            </a:r>
          </a:p>
          <a:p>
            <a:pPr algn="ctr" eaLnBrk="1" hangingPunct="1"/>
            <a:r>
              <a:rPr lang="en-US" sz="3600" b="1">
                <a:solidFill>
                  <a:schemeClr val="bg1"/>
                </a:solidFill>
                <a:latin typeface="Times New Roman" pitchFamily="18" charset="0"/>
                <a:cs typeface="Times New Roman" pitchFamily="18" charset="0"/>
              </a:rPr>
              <a:t>TÌNH CHẤT CHIA HẾT CỦA MỘT TỔNG</a:t>
            </a:r>
          </a:p>
        </p:txBody>
      </p:sp>
      <p:sp>
        <p:nvSpPr>
          <p:cNvPr id="27" name="TextBox 4"/>
          <p:cNvSpPr txBox="1">
            <a:spLocks noChangeArrowheads="1"/>
          </p:cNvSpPr>
          <p:nvPr/>
        </p:nvSpPr>
        <p:spPr bwMode="auto">
          <a:xfrm>
            <a:off x="49213" y="1700213"/>
            <a:ext cx="88392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TH2:</a:t>
            </a:r>
            <a:r>
              <a:rPr lang="en-US" sz="2800">
                <a:solidFill>
                  <a:srgbClr val="FF0000"/>
                </a:solidFill>
                <a:latin typeface="Times New Roman" pitchFamily="18" charset="0"/>
                <a:cs typeface="Times New Roman" pitchFamily="18" charset="0"/>
              </a:rPr>
              <a:t> </a:t>
            </a:r>
            <a:r>
              <a:rPr lang="en-US" sz="2800">
                <a:latin typeface="Times New Roman" pitchFamily="18" charset="0"/>
                <a:cs typeface="Times New Roman" pitchFamily="18" charset="0"/>
              </a:rPr>
              <a:t>không thực hiện phép tính xét xem các tổng, hiệu sau có chia hết cho 4 không?</a:t>
            </a:r>
          </a:p>
        </p:txBody>
      </p:sp>
      <p:sp>
        <p:nvSpPr>
          <p:cNvPr id="28" name="TextBox 4"/>
          <p:cNvSpPr txBox="1">
            <a:spLocks noChangeArrowheads="1"/>
          </p:cNvSpPr>
          <p:nvPr/>
        </p:nvSpPr>
        <p:spPr bwMode="auto">
          <a:xfrm>
            <a:off x="49213" y="2646363"/>
            <a:ext cx="284638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FF0000"/>
                </a:solidFill>
                <a:latin typeface="Times New Roman" pitchFamily="18" charset="0"/>
                <a:cs typeface="Times New Roman" pitchFamily="18" charset="0"/>
              </a:rPr>
              <a:t> </a:t>
            </a:r>
            <a:r>
              <a:rPr lang="en-US" sz="2800">
                <a:latin typeface="Times New Roman" pitchFamily="18" charset="0"/>
                <a:cs typeface="Times New Roman" pitchFamily="18" charset="0"/>
              </a:rPr>
              <a:t>a) 1220 + 440</a:t>
            </a:r>
          </a:p>
        </p:txBody>
      </p:sp>
      <p:sp>
        <p:nvSpPr>
          <p:cNvPr id="31" name="TextBox 4"/>
          <p:cNvSpPr txBox="1">
            <a:spLocks noChangeArrowheads="1"/>
          </p:cNvSpPr>
          <p:nvPr/>
        </p:nvSpPr>
        <p:spPr bwMode="auto">
          <a:xfrm>
            <a:off x="4191000" y="2654300"/>
            <a:ext cx="28463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b) 400 – 324  </a:t>
            </a:r>
          </a:p>
        </p:txBody>
      </p:sp>
      <p:sp>
        <p:nvSpPr>
          <p:cNvPr id="32" name="TextBox 4"/>
          <p:cNvSpPr txBox="1">
            <a:spLocks noChangeArrowheads="1"/>
          </p:cNvSpPr>
          <p:nvPr/>
        </p:nvSpPr>
        <p:spPr bwMode="auto">
          <a:xfrm>
            <a:off x="228600" y="3184525"/>
            <a:ext cx="2846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c) 2.3.4 + 27</a:t>
            </a:r>
          </a:p>
        </p:txBody>
      </p:sp>
      <p:sp>
        <p:nvSpPr>
          <p:cNvPr id="33" name="TextBox 4"/>
          <p:cNvSpPr txBox="1">
            <a:spLocks noChangeArrowheads="1"/>
          </p:cNvSpPr>
          <p:nvPr/>
        </p:nvSpPr>
        <p:spPr bwMode="auto">
          <a:xfrm>
            <a:off x="223838" y="3743325"/>
            <a:ext cx="1327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Giải:</a:t>
            </a:r>
            <a:endParaRPr lang="en-US" sz="2800">
              <a:latin typeface="Times New Roman" pitchFamily="18" charset="0"/>
              <a:cs typeface="Times New Roman" pitchFamily="18" charset="0"/>
            </a:endParaRPr>
          </a:p>
        </p:txBody>
      </p:sp>
      <p:grpSp>
        <p:nvGrpSpPr>
          <p:cNvPr id="25" name="Group 24"/>
          <p:cNvGrpSpPr>
            <a:grpSpLocks/>
          </p:cNvGrpSpPr>
          <p:nvPr/>
        </p:nvGrpSpPr>
        <p:grpSpPr bwMode="auto">
          <a:xfrm>
            <a:off x="1350963" y="3736975"/>
            <a:ext cx="7793037" cy="563563"/>
            <a:chOff x="1350859" y="3737151"/>
            <a:chExt cx="7793141" cy="563523"/>
          </a:xfrm>
        </p:grpSpPr>
        <p:sp>
          <p:nvSpPr>
            <p:cNvPr id="12310" name="TextBox 4"/>
            <p:cNvSpPr txBox="1">
              <a:spLocks noChangeArrowheads="1"/>
            </p:cNvSpPr>
            <p:nvPr/>
          </p:nvSpPr>
          <p:spPr bwMode="auto">
            <a:xfrm>
              <a:off x="1350859" y="3765686"/>
              <a:ext cx="77931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FF0000"/>
                  </a:solidFill>
                  <a:latin typeface="Times New Roman" pitchFamily="18" charset="0"/>
                  <a:cs typeface="Times New Roman" pitchFamily="18" charset="0"/>
                </a:rPr>
                <a:t> </a:t>
              </a:r>
              <a:r>
                <a:rPr lang="en-US" sz="2800">
                  <a:latin typeface="Times New Roman" pitchFamily="18" charset="0"/>
                  <a:cs typeface="Times New Roman" pitchFamily="18" charset="0"/>
                </a:rPr>
                <a:t>a) Ta có 1220  4 và 440   4 nên (1220 + 440)  4</a:t>
              </a:r>
            </a:p>
          </p:txBody>
        </p:sp>
        <p:graphicFrame>
          <p:nvGraphicFramePr>
            <p:cNvPr id="12311" name="Object 10"/>
            <p:cNvGraphicFramePr>
              <a:graphicFrameLocks noChangeAspect="1"/>
            </p:cNvGraphicFramePr>
            <p:nvPr/>
          </p:nvGraphicFramePr>
          <p:xfrm>
            <a:off x="3429000" y="3737151"/>
            <a:ext cx="305594" cy="535540"/>
          </p:xfrm>
          <a:graphic>
            <a:graphicData uri="http://schemas.openxmlformats.org/presentationml/2006/ole">
              <mc:AlternateContent xmlns:mc="http://schemas.openxmlformats.org/markup-compatibility/2006">
                <mc:Choice xmlns:v="urn:schemas-microsoft-com:vml" Requires="v">
                  <p:oleObj name="Equation" r:id="rId3" imgW="76035" imgH="177415" progId="Equation.DSMT4">
                    <p:embed/>
                  </p:oleObj>
                </mc:Choice>
                <mc:Fallback>
                  <p:oleObj name="Equation" r:id="rId3" imgW="76035" imgH="177415" progId="Equation.DSMT4">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3737151"/>
                          <a:ext cx="305594" cy="535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312" name="Object 11"/>
            <p:cNvGraphicFramePr>
              <a:graphicFrameLocks noChangeAspect="1"/>
            </p:cNvGraphicFramePr>
            <p:nvPr/>
          </p:nvGraphicFramePr>
          <p:xfrm>
            <a:off x="4896071" y="3765686"/>
            <a:ext cx="306388" cy="534988"/>
          </p:xfrm>
          <a:graphic>
            <a:graphicData uri="http://schemas.openxmlformats.org/presentationml/2006/ole">
              <mc:AlternateContent xmlns:mc="http://schemas.openxmlformats.org/markup-compatibility/2006">
                <mc:Choice xmlns:v="urn:schemas-microsoft-com:vml" Requires="v">
                  <p:oleObj name="Equation" r:id="rId5" imgW="76035" imgH="177415" progId="Equation.DSMT4">
                    <p:embed/>
                  </p:oleObj>
                </mc:Choice>
                <mc:Fallback>
                  <p:oleObj name="Equation" r:id="rId5" imgW="76035" imgH="177415" progId="Equation.DSMT4">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6071" y="3765686"/>
                          <a:ext cx="306388"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313" name="Object 23"/>
            <p:cNvGraphicFramePr>
              <a:graphicFrameLocks noChangeAspect="1"/>
            </p:cNvGraphicFramePr>
            <p:nvPr/>
          </p:nvGraphicFramePr>
          <p:xfrm>
            <a:off x="7847350" y="3737427"/>
            <a:ext cx="306388" cy="534988"/>
          </p:xfrm>
          <a:graphic>
            <a:graphicData uri="http://schemas.openxmlformats.org/presentationml/2006/ole">
              <mc:AlternateContent xmlns:mc="http://schemas.openxmlformats.org/markup-compatibility/2006">
                <mc:Choice xmlns:v="urn:schemas-microsoft-com:vml" Requires="v">
                  <p:oleObj name="Equation" r:id="rId6" imgW="76035" imgH="177415" progId="Equation.DSMT4">
                    <p:embed/>
                  </p:oleObj>
                </mc:Choice>
                <mc:Fallback>
                  <p:oleObj name="Equation" r:id="rId6" imgW="76035" imgH="177415" progId="Equation.DSMT4">
                    <p:embed/>
                    <p:pic>
                      <p:nvPicPr>
                        <p:cNvPr id="0" name="Object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47350" y="3737427"/>
                          <a:ext cx="306388"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37" name="Group 36"/>
          <p:cNvGrpSpPr>
            <a:grpSpLocks/>
          </p:cNvGrpSpPr>
          <p:nvPr/>
        </p:nvGrpSpPr>
        <p:grpSpPr bwMode="auto">
          <a:xfrm>
            <a:off x="1406525" y="4383088"/>
            <a:ext cx="7793038" cy="552450"/>
            <a:chOff x="1350859" y="3737427"/>
            <a:chExt cx="7793141" cy="551479"/>
          </a:xfrm>
        </p:grpSpPr>
        <p:sp>
          <p:nvSpPr>
            <p:cNvPr id="12306" name="TextBox 4"/>
            <p:cNvSpPr txBox="1">
              <a:spLocks noChangeArrowheads="1"/>
            </p:cNvSpPr>
            <p:nvPr/>
          </p:nvSpPr>
          <p:spPr bwMode="auto">
            <a:xfrm>
              <a:off x="1350859" y="3765686"/>
              <a:ext cx="77931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FF0000"/>
                  </a:solidFill>
                  <a:latin typeface="Times New Roman" pitchFamily="18" charset="0"/>
                  <a:cs typeface="Times New Roman" pitchFamily="18" charset="0"/>
                </a:rPr>
                <a:t> </a:t>
              </a:r>
              <a:r>
                <a:rPr lang="en-US" sz="2800">
                  <a:latin typeface="Times New Roman" pitchFamily="18" charset="0"/>
                  <a:cs typeface="Times New Roman" pitchFamily="18" charset="0"/>
                </a:rPr>
                <a:t>b) Ta có 400  4 và 324   4 nên (400 – 324)   4</a:t>
              </a:r>
            </a:p>
          </p:txBody>
        </p:sp>
        <p:graphicFrame>
          <p:nvGraphicFramePr>
            <p:cNvPr id="12307" name="Object 38"/>
            <p:cNvGraphicFramePr>
              <a:graphicFrameLocks noChangeAspect="1"/>
            </p:cNvGraphicFramePr>
            <p:nvPr/>
          </p:nvGraphicFramePr>
          <p:xfrm>
            <a:off x="3251538" y="3753366"/>
            <a:ext cx="305594" cy="535540"/>
          </p:xfrm>
          <a:graphic>
            <a:graphicData uri="http://schemas.openxmlformats.org/presentationml/2006/ole">
              <mc:AlternateContent xmlns:mc="http://schemas.openxmlformats.org/markup-compatibility/2006">
                <mc:Choice xmlns:v="urn:schemas-microsoft-com:vml" Requires="v">
                  <p:oleObj name="Equation" r:id="rId7" imgW="76035" imgH="177415" progId="Equation.DSMT4">
                    <p:embed/>
                  </p:oleObj>
                </mc:Choice>
                <mc:Fallback>
                  <p:oleObj name="Equation" r:id="rId7" imgW="76035" imgH="177415" progId="Equation.DSMT4">
                    <p:embed/>
                    <p:pic>
                      <p:nvPicPr>
                        <p:cNvPr id="0" name="Object 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51538" y="3753366"/>
                          <a:ext cx="305594" cy="535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308" name="Object 39"/>
            <p:cNvGraphicFramePr>
              <a:graphicFrameLocks noChangeAspect="1"/>
            </p:cNvGraphicFramePr>
            <p:nvPr/>
          </p:nvGraphicFramePr>
          <p:xfrm>
            <a:off x="4716191" y="3750696"/>
            <a:ext cx="306388" cy="534988"/>
          </p:xfrm>
          <a:graphic>
            <a:graphicData uri="http://schemas.openxmlformats.org/presentationml/2006/ole">
              <mc:AlternateContent xmlns:mc="http://schemas.openxmlformats.org/markup-compatibility/2006">
                <mc:Choice xmlns:v="urn:schemas-microsoft-com:vml" Requires="v">
                  <p:oleObj name="Equation" r:id="rId8" imgW="76035" imgH="177415" progId="Equation.DSMT4">
                    <p:embed/>
                  </p:oleObj>
                </mc:Choice>
                <mc:Fallback>
                  <p:oleObj name="Equation" r:id="rId8" imgW="76035" imgH="177415" progId="Equation.DSMT4">
                    <p:embed/>
                    <p:pic>
                      <p:nvPicPr>
                        <p:cNvPr id="0" name="Object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191" y="3750696"/>
                          <a:ext cx="306388"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309" name="Object 40"/>
            <p:cNvGraphicFramePr>
              <a:graphicFrameLocks noChangeAspect="1"/>
            </p:cNvGraphicFramePr>
            <p:nvPr/>
          </p:nvGraphicFramePr>
          <p:xfrm>
            <a:off x="7562120" y="3737427"/>
            <a:ext cx="306388" cy="534988"/>
          </p:xfrm>
          <a:graphic>
            <a:graphicData uri="http://schemas.openxmlformats.org/presentationml/2006/ole">
              <mc:AlternateContent xmlns:mc="http://schemas.openxmlformats.org/markup-compatibility/2006">
                <mc:Choice xmlns:v="urn:schemas-microsoft-com:vml" Requires="v">
                  <p:oleObj name="Equation" r:id="rId9" imgW="76035" imgH="177415" progId="Equation.DSMT4">
                    <p:embed/>
                  </p:oleObj>
                </mc:Choice>
                <mc:Fallback>
                  <p:oleObj name="Equation" r:id="rId9" imgW="76035" imgH="177415" progId="Equation.DSMT4">
                    <p:embed/>
                    <p:pic>
                      <p:nvPicPr>
                        <p:cNvPr id="0" name="Object 4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62120" y="3737427"/>
                          <a:ext cx="306388"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35" name="Group 34"/>
          <p:cNvGrpSpPr>
            <a:grpSpLocks/>
          </p:cNvGrpSpPr>
          <p:nvPr/>
        </p:nvGrpSpPr>
        <p:grpSpPr bwMode="auto">
          <a:xfrm>
            <a:off x="1406525" y="4984750"/>
            <a:ext cx="7793038" cy="673100"/>
            <a:chOff x="1407151" y="4984230"/>
            <a:chExt cx="7793141" cy="673831"/>
          </a:xfrm>
        </p:grpSpPr>
        <p:grpSp>
          <p:nvGrpSpPr>
            <p:cNvPr id="12301" name="Group 41"/>
            <p:cNvGrpSpPr>
              <a:grpSpLocks/>
            </p:cNvGrpSpPr>
            <p:nvPr/>
          </p:nvGrpSpPr>
          <p:grpSpPr bwMode="auto">
            <a:xfrm>
              <a:off x="1407151" y="5037113"/>
              <a:ext cx="7793141" cy="535540"/>
              <a:chOff x="1350859" y="3753366"/>
              <a:chExt cx="7793141" cy="535540"/>
            </a:xfrm>
          </p:grpSpPr>
          <p:sp>
            <p:nvSpPr>
              <p:cNvPr id="12304" name="TextBox 4"/>
              <p:cNvSpPr txBox="1">
                <a:spLocks noChangeArrowheads="1"/>
              </p:cNvSpPr>
              <p:nvPr/>
            </p:nvSpPr>
            <p:spPr bwMode="auto">
              <a:xfrm>
                <a:off x="1350859" y="3765686"/>
                <a:ext cx="77931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FF0000"/>
                    </a:solidFill>
                    <a:latin typeface="Times New Roman" pitchFamily="18" charset="0"/>
                    <a:cs typeface="Times New Roman" pitchFamily="18" charset="0"/>
                  </a:rPr>
                  <a:t> </a:t>
                </a:r>
                <a:r>
                  <a:rPr lang="en-US" sz="2800">
                    <a:latin typeface="Times New Roman" pitchFamily="18" charset="0"/>
                    <a:cs typeface="Times New Roman" pitchFamily="18" charset="0"/>
                  </a:rPr>
                  <a:t>c) Ta có 2.3.4   4 mà  27   4 nên (2.3.4 + 27)  4</a:t>
                </a:r>
              </a:p>
            </p:txBody>
          </p:sp>
          <p:graphicFrame>
            <p:nvGraphicFramePr>
              <p:cNvPr id="12305" name="Object 43"/>
              <p:cNvGraphicFramePr>
                <a:graphicFrameLocks noChangeAspect="1"/>
              </p:cNvGraphicFramePr>
              <p:nvPr/>
            </p:nvGraphicFramePr>
            <p:xfrm>
              <a:off x="3518643" y="3753366"/>
              <a:ext cx="305594" cy="535540"/>
            </p:xfrm>
            <a:graphic>
              <a:graphicData uri="http://schemas.openxmlformats.org/presentationml/2006/ole">
                <mc:AlternateContent xmlns:mc="http://schemas.openxmlformats.org/markup-compatibility/2006">
                  <mc:Choice xmlns:v="urn:schemas-microsoft-com:vml" Requires="v">
                    <p:oleObj name="Equation" r:id="rId10" imgW="76035" imgH="177415" progId="Equation.DSMT4">
                      <p:embed/>
                    </p:oleObj>
                  </mc:Choice>
                  <mc:Fallback>
                    <p:oleObj name="Equation" r:id="rId10" imgW="76035" imgH="177415" progId="Equation.DSMT4">
                      <p:embed/>
                      <p:pic>
                        <p:nvPicPr>
                          <p:cNvPr id="0" name="Object 4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18643" y="3753366"/>
                            <a:ext cx="305594" cy="535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302" name="Object 46"/>
            <p:cNvGraphicFramePr>
              <a:graphicFrameLocks noChangeAspect="1"/>
            </p:cNvGraphicFramePr>
            <p:nvPr/>
          </p:nvGraphicFramePr>
          <p:xfrm>
            <a:off x="4986004" y="5057930"/>
            <a:ext cx="317717" cy="600131"/>
          </p:xfrm>
          <a:graphic>
            <a:graphicData uri="http://schemas.openxmlformats.org/presentationml/2006/ole">
              <mc:AlternateContent xmlns:mc="http://schemas.openxmlformats.org/markup-compatibility/2006">
                <mc:Choice xmlns:v="urn:schemas-microsoft-com:vml" Requires="v">
                  <p:oleObj name="Equation" r:id="rId11" imgW="114151" imgH="215619" progId="Equation.DSMT4">
                    <p:embed/>
                  </p:oleObj>
                </mc:Choice>
                <mc:Fallback>
                  <p:oleObj name="Equation" r:id="rId11" imgW="114151" imgH="215619" progId="Equation.DSMT4">
                    <p:embed/>
                    <p:pic>
                      <p:nvPicPr>
                        <p:cNvPr id="0" name="Object 4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986004" y="5057930"/>
                          <a:ext cx="317717" cy="60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303" name="Object 25"/>
            <p:cNvGraphicFramePr>
              <a:graphicFrameLocks noChangeAspect="1"/>
            </p:cNvGraphicFramePr>
            <p:nvPr/>
          </p:nvGraphicFramePr>
          <p:xfrm>
            <a:off x="7775940" y="4984230"/>
            <a:ext cx="317500" cy="600075"/>
          </p:xfrm>
          <a:graphic>
            <a:graphicData uri="http://schemas.openxmlformats.org/presentationml/2006/ole">
              <mc:AlternateContent xmlns:mc="http://schemas.openxmlformats.org/markup-compatibility/2006">
                <mc:Choice xmlns:v="urn:schemas-microsoft-com:vml" Requires="v">
                  <p:oleObj name="Equation" r:id="rId13" imgW="114151" imgH="215619" progId="Equation.DSMT4">
                    <p:embed/>
                  </p:oleObj>
                </mc:Choice>
                <mc:Fallback>
                  <p:oleObj name="Equation" r:id="rId13" imgW="114151" imgH="215619" progId="Equation.DSMT4">
                    <p:embed/>
                    <p:pic>
                      <p:nvPicPr>
                        <p:cNvPr id="0" name="Object 2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75940" y="4984230"/>
                          <a:ext cx="3175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inVertical)">
                                      <p:cBhvr>
                                        <p:cTn id="7" dur="500"/>
                                        <p:tgtEl>
                                          <p:spTgt spid="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barn(inVertical)">
                                      <p:cBhvr>
                                        <p:cTn id="12" dur="500"/>
                                        <p:tgtEl>
                                          <p:spTgt spid="28"/>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barn(inVertical)">
                                      <p:cBhvr>
                                        <p:cTn id="15" dur="500"/>
                                        <p:tgtEl>
                                          <p:spTgt spid="31"/>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barn(inVertical)">
                                      <p:cBhvr>
                                        <p:cTn id="18" dur="500"/>
                                        <p:tgtEl>
                                          <p:spTgt spid="3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barn(inVertical)">
                                      <p:cBhvr>
                                        <p:cTn id="23" dur="500"/>
                                        <p:tgtEl>
                                          <p:spTgt spid="33"/>
                                        </p:tgtEl>
                                      </p:cBhvr>
                                    </p:animEffect>
                                  </p:childTnLst>
                                </p:cTn>
                              </p:par>
                              <p:par>
                                <p:cTn id="24" presetID="16" presetClass="entr" presetSubtype="21" fill="hold" nodeType="with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barn(inVertical)">
                                      <p:cBhvr>
                                        <p:cTn id="26" dur="500"/>
                                        <p:tgtEl>
                                          <p:spTgt spid="2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6" presetClass="entr" presetSubtype="21" fill="hold" nodeType="click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barn(inVertical)">
                                      <p:cBhvr>
                                        <p:cTn id="31" dur="500"/>
                                        <p:tgtEl>
                                          <p:spTgt spid="3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21" fill="hold" nodeType="click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barn(inVertical)">
                                      <p:cBhvr>
                                        <p:cTn id="3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31" grpId="0"/>
      <p:bldP spid="32" grpId="0"/>
      <p:bldP spid="3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4"/>
          <p:cNvSpPr txBox="1">
            <a:spLocks noChangeArrowheads="1"/>
          </p:cNvSpPr>
          <p:nvPr/>
        </p:nvSpPr>
        <p:spPr bwMode="auto">
          <a:xfrm>
            <a:off x="49213" y="1177925"/>
            <a:ext cx="62753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2. Tính chất chia hết của một tổng</a:t>
            </a:r>
          </a:p>
        </p:txBody>
      </p:sp>
      <p:pic>
        <p:nvPicPr>
          <p:cNvPr id="13315"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TextBox 3"/>
          <p:cNvSpPr txBox="1">
            <a:spLocks noChangeArrowheads="1"/>
          </p:cNvSpPr>
          <p:nvPr/>
        </p:nvSpPr>
        <p:spPr bwMode="auto">
          <a:xfrm>
            <a:off x="0" y="-22225"/>
            <a:ext cx="9167813" cy="12001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600" b="1">
                <a:solidFill>
                  <a:schemeClr val="bg1"/>
                </a:solidFill>
                <a:latin typeface="Times New Roman" pitchFamily="18" charset="0"/>
                <a:cs typeface="Times New Roman" pitchFamily="18" charset="0"/>
              </a:rPr>
              <a:t>BÀI 6:  CHIA HẾT VÀ CHIA CÓ DƯ</a:t>
            </a:r>
          </a:p>
          <a:p>
            <a:pPr algn="ctr" eaLnBrk="1" hangingPunct="1"/>
            <a:r>
              <a:rPr lang="en-US" sz="3600" b="1">
                <a:solidFill>
                  <a:schemeClr val="bg1"/>
                </a:solidFill>
                <a:latin typeface="Times New Roman" pitchFamily="18" charset="0"/>
                <a:cs typeface="Times New Roman" pitchFamily="18" charset="0"/>
              </a:rPr>
              <a:t>TÌNH CHẤT CHIA HẾT CỦA MỘT TỔNG</a:t>
            </a:r>
          </a:p>
        </p:txBody>
      </p:sp>
      <p:sp>
        <p:nvSpPr>
          <p:cNvPr id="27" name="TextBox 4"/>
          <p:cNvSpPr txBox="1">
            <a:spLocks noChangeArrowheads="1"/>
          </p:cNvSpPr>
          <p:nvPr/>
        </p:nvSpPr>
        <p:spPr bwMode="auto">
          <a:xfrm>
            <a:off x="49213" y="1700213"/>
            <a:ext cx="89423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400" b="1" dirty="0">
                <a:solidFill>
                  <a:srgbClr val="00B050"/>
                </a:solidFill>
                <a:latin typeface="Times New Roman" pitchFamily="18" charset="0"/>
                <a:cs typeface="Times New Roman" pitchFamily="18" charset="0"/>
              </a:rPr>
              <a:t>TH2:</a:t>
            </a:r>
            <a:r>
              <a:rPr lang="en-US" sz="2400" b="1" dirty="0">
                <a:solidFill>
                  <a:srgbClr val="FF0000"/>
                </a:solidFill>
                <a:latin typeface="Times New Roman" pitchFamily="18" charset="0"/>
                <a:cs typeface="Times New Roman" pitchFamily="18" charset="0"/>
              </a:rPr>
              <a:t> </a:t>
            </a:r>
            <a:r>
              <a:rPr lang="en-US" sz="2400" b="1" dirty="0">
                <a:latin typeface="Times New Roman" pitchFamily="18" charset="0"/>
                <a:cs typeface="Times New Roman" pitchFamily="18" charset="0"/>
              </a:rPr>
              <a:t>Cho </a:t>
            </a:r>
            <a:r>
              <a:rPr lang="en-US" sz="2400" b="1" dirty="0" err="1">
                <a:latin typeface="Times New Roman" pitchFamily="18" charset="0"/>
                <a:cs typeface="Times New Roman" pitchFamily="18" charset="0"/>
              </a:rPr>
              <a:t>tổng</a:t>
            </a:r>
            <a:r>
              <a:rPr lang="en-US" sz="2400" b="1" dirty="0">
                <a:latin typeface="Times New Roman" pitchFamily="18" charset="0"/>
                <a:cs typeface="Times New Roman" pitchFamily="18" charset="0"/>
              </a:rPr>
              <a:t> A = 12 + 14 + 16 + x, x </a:t>
            </a:r>
            <a:r>
              <a:rPr lang="en-US" sz="2400" b="1" dirty="0" err="1">
                <a:latin typeface="Times New Roman" pitchFamily="18" charset="0"/>
                <a:cs typeface="Times New Roman" pitchFamily="18" charset="0"/>
              </a:rPr>
              <a:t>là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số</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tự</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nhiên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Tìm</a:t>
            </a:r>
            <a:r>
              <a:rPr lang="en-US" sz="2400" b="1" dirty="0">
                <a:latin typeface="Times New Roman" pitchFamily="18" charset="0"/>
                <a:cs typeface="Times New Roman" pitchFamily="18" charset="0"/>
              </a:rPr>
              <a:t> x </a:t>
            </a:r>
            <a:r>
              <a:rPr lang="en-US" sz="2400" b="1" dirty="0" err="1">
                <a:latin typeface="Times New Roman" pitchFamily="18" charset="0"/>
                <a:cs typeface="Times New Roman" pitchFamily="18" charset="0"/>
              </a:rPr>
              <a:t>để</a:t>
            </a:r>
            <a:r>
              <a:rPr lang="en-US" sz="2400" b="1" dirty="0">
                <a:latin typeface="Times New Roman" pitchFamily="18" charset="0"/>
                <a:cs typeface="Times New Roman" pitchFamily="18" charset="0"/>
              </a:rPr>
              <a:t>:</a:t>
            </a:r>
          </a:p>
          <a:p>
            <a:pPr marL="514350" indent="-514350" eaLnBrk="1" hangingPunct="1">
              <a:buFontTx/>
              <a:buAutoNum type="alphaLcParenR"/>
              <a:defRPr/>
            </a:pPr>
            <a:r>
              <a:rPr lang="en-US" sz="2400" b="1" dirty="0">
                <a:latin typeface="Times New Roman" pitchFamily="18" charset="0"/>
                <a:cs typeface="Times New Roman" pitchFamily="18" charset="0"/>
              </a:rPr>
              <a:t>A chia </a:t>
            </a:r>
            <a:r>
              <a:rPr lang="en-US" sz="2400" b="1" dirty="0" err="1">
                <a:latin typeface="Times New Roman" pitchFamily="18" charset="0"/>
                <a:cs typeface="Times New Roman" pitchFamily="18" charset="0"/>
              </a:rPr>
              <a:t>hết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cho</a:t>
            </a:r>
            <a:r>
              <a:rPr lang="en-US" sz="2400" b="1" dirty="0">
                <a:latin typeface="Times New Roman" pitchFamily="18" charset="0"/>
                <a:cs typeface="Times New Roman" pitchFamily="18" charset="0"/>
              </a:rPr>
              <a:t> 2.</a:t>
            </a:r>
          </a:p>
          <a:p>
            <a:pPr marL="514350" indent="-514350" eaLnBrk="1" hangingPunct="1">
              <a:buFontTx/>
              <a:buAutoNum type="alphaLcParenR"/>
              <a:defRPr/>
            </a:pPr>
            <a:r>
              <a:rPr lang="en-US" sz="2400" b="1" dirty="0">
                <a:latin typeface="Times New Roman" pitchFamily="18" charset="0"/>
                <a:cs typeface="Times New Roman" pitchFamily="18" charset="0"/>
              </a:rPr>
              <a:t> A </a:t>
            </a:r>
            <a:r>
              <a:rPr lang="en-US" sz="2400" b="1" dirty="0" err="1">
                <a:latin typeface="Times New Roman" pitchFamily="18" charset="0"/>
                <a:cs typeface="Times New Roman" pitchFamily="18" charset="0"/>
              </a:rPr>
              <a:t>không</a:t>
            </a:r>
            <a:r>
              <a:rPr lang="en-US" sz="2400" b="1" dirty="0">
                <a:latin typeface="Times New Roman" pitchFamily="18" charset="0"/>
                <a:cs typeface="Times New Roman" pitchFamily="18" charset="0"/>
              </a:rPr>
              <a:t> chia </a:t>
            </a:r>
            <a:r>
              <a:rPr lang="en-US" sz="2400" b="1" dirty="0" err="1">
                <a:latin typeface="Times New Roman" pitchFamily="18" charset="0"/>
                <a:cs typeface="Times New Roman" pitchFamily="18" charset="0"/>
              </a:rPr>
              <a:t>hết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cho</a:t>
            </a:r>
            <a:r>
              <a:rPr lang="en-US" sz="2400" b="1" dirty="0">
                <a:latin typeface="Times New Roman" pitchFamily="18" charset="0"/>
                <a:cs typeface="Times New Roman" pitchFamily="18" charset="0"/>
              </a:rPr>
              <a:t> 2</a:t>
            </a:r>
          </a:p>
        </p:txBody>
      </p:sp>
      <p:sp>
        <p:nvSpPr>
          <p:cNvPr id="33" name="TextBox 4"/>
          <p:cNvSpPr txBox="1">
            <a:spLocks noChangeArrowheads="1"/>
          </p:cNvSpPr>
          <p:nvPr/>
        </p:nvSpPr>
        <p:spPr bwMode="auto">
          <a:xfrm>
            <a:off x="49213" y="3048000"/>
            <a:ext cx="1327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00B050"/>
                </a:solidFill>
                <a:latin typeface="Times New Roman" pitchFamily="18" charset="0"/>
                <a:cs typeface="Times New Roman" pitchFamily="18" charset="0"/>
              </a:rPr>
              <a:t>Giải:</a:t>
            </a:r>
            <a:endParaRPr lang="en-US" sz="2400">
              <a:latin typeface="Times New Roman" pitchFamily="18" charset="0"/>
              <a:cs typeface="Times New Roman" pitchFamily="18" charset="0"/>
            </a:endParaRPr>
          </a:p>
        </p:txBody>
      </p:sp>
      <p:grpSp>
        <p:nvGrpSpPr>
          <p:cNvPr id="3" name="Group 2"/>
          <p:cNvGrpSpPr>
            <a:grpSpLocks/>
          </p:cNvGrpSpPr>
          <p:nvPr/>
        </p:nvGrpSpPr>
        <p:grpSpPr bwMode="auto">
          <a:xfrm>
            <a:off x="1066800" y="3059113"/>
            <a:ext cx="7793038" cy="569912"/>
            <a:chOff x="1350859" y="3316725"/>
            <a:chExt cx="7793141" cy="571400"/>
          </a:xfrm>
        </p:grpSpPr>
        <p:grpSp>
          <p:nvGrpSpPr>
            <p:cNvPr id="13322" name="Group 41"/>
            <p:cNvGrpSpPr>
              <a:grpSpLocks/>
            </p:cNvGrpSpPr>
            <p:nvPr/>
          </p:nvGrpSpPr>
          <p:grpSpPr bwMode="auto">
            <a:xfrm>
              <a:off x="1350859" y="3344035"/>
              <a:ext cx="7793141" cy="535540"/>
              <a:chOff x="1350859" y="3765686"/>
              <a:chExt cx="7793141" cy="535540"/>
            </a:xfrm>
          </p:grpSpPr>
          <p:sp>
            <p:nvSpPr>
              <p:cNvPr id="13325" name="TextBox 4"/>
              <p:cNvSpPr txBox="1">
                <a:spLocks noChangeArrowheads="1"/>
              </p:cNvSpPr>
              <p:nvPr/>
            </p:nvSpPr>
            <p:spPr bwMode="auto">
              <a:xfrm>
                <a:off x="1350859" y="3765686"/>
                <a:ext cx="77931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FF0000"/>
                    </a:solidFill>
                    <a:latin typeface="Times New Roman" pitchFamily="18" charset="0"/>
                    <a:cs typeface="Times New Roman" pitchFamily="18" charset="0"/>
                  </a:rPr>
                  <a:t> </a:t>
                </a:r>
                <a:r>
                  <a:rPr lang="en-US" sz="2800">
                    <a:latin typeface="Times New Roman" pitchFamily="18" charset="0"/>
                    <a:cs typeface="Times New Roman" pitchFamily="18" charset="0"/>
                  </a:rPr>
                  <a:t> Ta có 12   2, 14  2, 16   2 nên để:</a:t>
                </a:r>
              </a:p>
            </p:txBody>
          </p:sp>
          <p:graphicFrame>
            <p:nvGraphicFramePr>
              <p:cNvPr id="13326" name="Object 43"/>
              <p:cNvGraphicFramePr>
                <a:graphicFrameLocks noChangeAspect="1"/>
              </p:cNvGraphicFramePr>
              <p:nvPr/>
            </p:nvGraphicFramePr>
            <p:xfrm>
              <a:off x="2881312" y="3765686"/>
              <a:ext cx="305594" cy="535540"/>
            </p:xfrm>
            <a:graphic>
              <a:graphicData uri="http://schemas.openxmlformats.org/presentationml/2006/ole">
                <mc:AlternateContent xmlns:mc="http://schemas.openxmlformats.org/markup-compatibility/2006">
                  <mc:Choice xmlns:v="urn:schemas-microsoft-com:vml" Requires="v">
                    <p:oleObj name="Equation" r:id="rId3" imgW="76035" imgH="177415" progId="Equation.DSMT4">
                      <p:embed/>
                    </p:oleObj>
                  </mc:Choice>
                  <mc:Fallback>
                    <p:oleObj name="Equation" r:id="rId3" imgW="76035" imgH="177415" progId="Equation.DSMT4">
                      <p:embed/>
                      <p:pic>
                        <p:nvPicPr>
                          <p:cNvPr id="0" name="Object 4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1312" y="3765686"/>
                            <a:ext cx="305594" cy="535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3323" name="Object 28"/>
            <p:cNvGraphicFramePr>
              <a:graphicFrameLocks noChangeAspect="1"/>
            </p:cNvGraphicFramePr>
            <p:nvPr/>
          </p:nvGraphicFramePr>
          <p:xfrm>
            <a:off x="3765030" y="3316725"/>
            <a:ext cx="305594" cy="535540"/>
          </p:xfrm>
          <a:graphic>
            <a:graphicData uri="http://schemas.openxmlformats.org/presentationml/2006/ole">
              <mc:AlternateContent xmlns:mc="http://schemas.openxmlformats.org/markup-compatibility/2006">
                <mc:Choice xmlns:v="urn:schemas-microsoft-com:vml" Requires="v">
                  <p:oleObj name="Equation" r:id="rId5" imgW="76035" imgH="177415" progId="Equation.DSMT4">
                    <p:embed/>
                  </p:oleObj>
                </mc:Choice>
                <mc:Fallback>
                  <p:oleObj name="Equation" r:id="rId5" imgW="76035" imgH="177415" progId="Equation.DSMT4">
                    <p:embed/>
                    <p:pic>
                      <p:nvPicPr>
                        <p:cNvPr id="0" name="Object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65030" y="3316725"/>
                          <a:ext cx="305594" cy="535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324" name="Object 1"/>
            <p:cNvGraphicFramePr>
              <a:graphicFrameLocks noChangeAspect="1"/>
            </p:cNvGraphicFramePr>
            <p:nvPr/>
          </p:nvGraphicFramePr>
          <p:xfrm>
            <a:off x="4724400" y="3351550"/>
            <a:ext cx="304800" cy="536575"/>
          </p:xfrm>
          <a:graphic>
            <a:graphicData uri="http://schemas.openxmlformats.org/presentationml/2006/ole">
              <mc:AlternateContent xmlns:mc="http://schemas.openxmlformats.org/markup-compatibility/2006">
                <mc:Choice xmlns:v="urn:schemas-microsoft-com:vml" Requires="v">
                  <p:oleObj name="Equation" r:id="rId6" imgW="76035" imgH="177415" progId="Equation.DSMT4">
                    <p:embed/>
                  </p:oleObj>
                </mc:Choice>
                <mc:Fallback>
                  <p:oleObj name="Equation" r:id="rId6" imgW="76035" imgH="177415"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3351550"/>
                          <a:ext cx="30480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30" name="TextBox 4"/>
          <p:cNvSpPr txBox="1">
            <a:spLocks noChangeArrowheads="1"/>
          </p:cNvSpPr>
          <p:nvPr/>
        </p:nvSpPr>
        <p:spPr bwMode="auto">
          <a:xfrm>
            <a:off x="49213" y="3830638"/>
            <a:ext cx="894238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Tx/>
              <a:buAutoNum type="alphaLcParenR"/>
            </a:pPr>
            <a:r>
              <a:rPr lang="en-US" sz="2800">
                <a:latin typeface="Times New Roman" pitchFamily="18" charset="0"/>
                <a:cs typeface="Times New Roman" pitchFamily="18" charset="0"/>
              </a:rPr>
              <a:t>A chia hết cho 2 thì x phải chia hết cho 2 hay x là số chẵn</a:t>
            </a:r>
          </a:p>
        </p:txBody>
      </p:sp>
      <p:sp>
        <p:nvSpPr>
          <p:cNvPr id="36" name="TextBox 4"/>
          <p:cNvSpPr txBox="1">
            <a:spLocks noChangeArrowheads="1"/>
          </p:cNvSpPr>
          <p:nvPr/>
        </p:nvSpPr>
        <p:spPr bwMode="auto">
          <a:xfrm>
            <a:off x="-77788" y="4389438"/>
            <a:ext cx="93233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b) A không chia hết cho 2 thì x không chia hết cho 2 hay x là lẻ.</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inVertical)">
                                      <p:cBhvr>
                                        <p:cTn id="7" dur="500"/>
                                        <p:tgtEl>
                                          <p:spTgt spid="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barn(inVertical)">
                                      <p:cBhvr>
                                        <p:cTn id="12" dur="500"/>
                                        <p:tgtEl>
                                          <p:spTgt spid="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barn(inVertical)">
                                      <p:cBhvr>
                                        <p:cTn id="22" dur="500"/>
                                        <p:tgtEl>
                                          <p:spTgt spid="3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barn(inVertical)">
                                      <p:cBhvr>
                                        <p:cTn id="27"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3" grpId="0"/>
      <p:bldP spid="30" grpId="0"/>
      <p:bldP spid="3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751" name="Group 47"/>
          <p:cNvGraphicFramePr>
            <a:graphicFrameLocks noGrp="1"/>
          </p:cNvGraphicFramePr>
          <p:nvPr>
            <p:ph/>
          </p:nvPr>
        </p:nvGraphicFramePr>
        <p:xfrm>
          <a:off x="307975" y="2438400"/>
          <a:ext cx="8483600" cy="3489326"/>
        </p:xfrm>
        <a:graphic>
          <a:graphicData uri="http://schemas.openxmlformats.org/drawingml/2006/table">
            <a:tbl>
              <a:tblPr/>
              <a:tblGrid>
                <a:gridCol w="6721475">
                  <a:extLst>
                    <a:ext uri="{9D8B030D-6E8A-4147-A177-3AD203B41FA5}">
                      <a16:colId xmlns:a16="http://schemas.microsoft.com/office/drawing/2014/main" val="20000"/>
                    </a:ext>
                  </a:extLst>
                </a:gridCol>
                <a:gridCol w="942975">
                  <a:extLst>
                    <a:ext uri="{9D8B030D-6E8A-4147-A177-3AD203B41FA5}">
                      <a16:colId xmlns:a16="http://schemas.microsoft.com/office/drawing/2014/main" val="20001"/>
                    </a:ext>
                  </a:extLst>
                </a:gridCol>
                <a:gridCol w="819150">
                  <a:extLst>
                    <a:ext uri="{9D8B030D-6E8A-4147-A177-3AD203B41FA5}">
                      <a16:colId xmlns:a16="http://schemas.microsoft.com/office/drawing/2014/main" val="20002"/>
                    </a:ext>
                  </a:extLst>
                </a:gridCol>
              </a:tblGrid>
              <a:tr h="5857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err="1">
                          <a:ln>
                            <a:noFill/>
                          </a:ln>
                          <a:solidFill>
                            <a:srgbClr val="0000FF"/>
                          </a:solidFill>
                          <a:effectLst/>
                          <a:latin typeface="Times New Roman" pitchFamily="18" charset="0"/>
                          <a:cs typeface="Times New Roman" pitchFamily="18" charset="0"/>
                        </a:rPr>
                        <a:t>Câu</a:t>
                      </a:r>
                      <a:endParaRPr kumimoji="0" lang="en-US" sz="2800" b="1" i="0" u="none" strike="noStrike" cap="none" normalizeH="0" baseline="0" dirty="0">
                        <a:ln>
                          <a:noFill/>
                        </a:ln>
                        <a:solidFill>
                          <a:srgbClr val="0000FF"/>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Đúng</a:t>
                      </a:r>
                      <a:endParaRPr kumimoji="0" lang="en-US" sz="2400" b="1"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Sai</a:t>
                      </a:r>
                      <a:endParaRPr kumimoji="0" lang="en-US" sz="2400" b="1"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715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rPr>
                        <a:t>a)</a:t>
                      </a:r>
                      <a:r>
                        <a:rPr kumimoji="0" lang="en-US" sz="2800" b="0" i="0" u="none" strike="noStrike" cap="none" normalizeH="0" baseline="0" dirty="0">
                          <a:ln>
                            <a:noFill/>
                          </a:ln>
                          <a:solidFill>
                            <a:srgbClr val="993300"/>
                          </a:solidFill>
                          <a:effectLst/>
                          <a:latin typeface="Times New Roman" pitchFamily="18" charset="0"/>
                        </a:rPr>
                        <a:t> </a:t>
                      </a:r>
                      <a:r>
                        <a:rPr kumimoji="0" lang="nl-NL" sz="2800" b="0" i="0" u="none" strike="noStrike" cap="none" normalizeH="0" baseline="0" dirty="0">
                          <a:ln>
                            <a:noFill/>
                          </a:ln>
                          <a:solidFill>
                            <a:schemeClr val="tx1"/>
                          </a:solidFill>
                          <a:effectLst/>
                          <a:latin typeface="Times New Roman" pitchFamily="18" charset="0"/>
                        </a:rPr>
                        <a:t> 134. 4 + 16 chia hết cho 4</a:t>
                      </a:r>
                      <a:r>
                        <a:rPr kumimoji="0" lang="en-US" sz="2800" b="0" i="0" u="none" strike="noStrike" cap="none" normalizeH="0" baseline="0" dirty="0">
                          <a:ln>
                            <a:noFill/>
                          </a:ln>
                          <a:solidFill>
                            <a:schemeClr val="tx1"/>
                          </a:solidFill>
                          <a:effectLst/>
                          <a:latin typeface="Times New Roman"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270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rPr>
                        <a:t> </a:t>
                      </a:r>
                      <a:r>
                        <a:rPr kumimoji="0" lang="en-US" sz="2800" b="0" i="0" u="none" strike="noStrike" cap="none" normalizeH="0" baseline="0" dirty="0">
                          <a:ln>
                            <a:noFill/>
                          </a:ln>
                          <a:solidFill>
                            <a:srgbClr val="0000FF"/>
                          </a:solidFill>
                          <a:effectLst/>
                          <a:latin typeface="Times New Roman" pitchFamily="18" charset="0"/>
                        </a:rPr>
                        <a:t>b) </a:t>
                      </a:r>
                      <a:r>
                        <a:rPr kumimoji="0" lang="nl-NL" sz="2800" b="0" i="0" u="none" strike="noStrike" cap="none" normalizeH="0" baseline="0" dirty="0">
                          <a:ln>
                            <a:noFill/>
                          </a:ln>
                          <a:solidFill>
                            <a:srgbClr val="000099"/>
                          </a:solidFill>
                          <a:effectLst/>
                          <a:latin typeface="Times New Roman" pitchFamily="18" charset="0"/>
                        </a:rPr>
                        <a:t>21. 8 + 17 chia hết cho 8</a:t>
                      </a:r>
                      <a:r>
                        <a:rPr kumimoji="0" lang="en-US" sz="2800" b="0" i="0" u="none" strike="noStrike" cap="none" normalizeH="0" baseline="0" dirty="0">
                          <a:ln>
                            <a:noFill/>
                          </a:ln>
                          <a:solidFill>
                            <a:schemeClr val="tx1"/>
                          </a:solidFill>
                          <a:effectLst/>
                          <a:latin typeface="Times New Roman"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04912">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sz="2800" b="0" i="0" u="none" strike="noStrike" cap="none" normalizeH="0" baseline="0" dirty="0">
                          <a:ln>
                            <a:noFill/>
                          </a:ln>
                          <a:solidFill>
                            <a:srgbClr val="008000"/>
                          </a:solidFill>
                          <a:effectLst/>
                          <a:latin typeface=".VnTime" pitchFamily="34" charset="0"/>
                        </a:rPr>
                        <a:t>c)</a:t>
                      </a:r>
                      <a:r>
                        <a:rPr kumimoji="0" lang="nl-NL" sz="2800" b="0" i="0" u="none" strike="noStrike" cap="none" normalizeH="0" baseline="0" dirty="0">
                          <a:ln>
                            <a:noFill/>
                          </a:ln>
                          <a:solidFill>
                            <a:schemeClr val="tx1"/>
                          </a:solidFill>
                          <a:effectLst/>
                          <a:latin typeface=".VnTime" pitchFamily="34" charset="0"/>
                        </a:rPr>
                        <a:t>   </a:t>
                      </a:r>
                      <a:r>
                        <a:rPr kumimoji="0" lang="nl-NL" sz="2800" b="0" i="0" u="none" strike="noStrike" cap="none" normalizeH="0" baseline="0" dirty="0">
                          <a:ln>
                            <a:noFill/>
                          </a:ln>
                          <a:solidFill>
                            <a:srgbClr val="008000"/>
                          </a:solidFill>
                          <a:effectLst/>
                          <a:latin typeface="Times New Roman" pitchFamily="18" charset="0"/>
                        </a:rPr>
                        <a:t>6. 7. 15  chia hết cho  5</a:t>
                      </a:r>
                      <a:endParaRPr kumimoji="0" lang="en-US" sz="2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2733" name="AutoShape 29"/>
          <p:cNvSpPr>
            <a:spLocks noChangeArrowheads="1"/>
          </p:cNvSpPr>
          <p:nvPr/>
        </p:nvSpPr>
        <p:spPr bwMode="auto">
          <a:xfrm>
            <a:off x="7199313" y="3173413"/>
            <a:ext cx="684212" cy="682625"/>
          </a:xfrm>
          <a:prstGeom prst="irregularSeal2">
            <a:avLst/>
          </a:prstGeom>
          <a:solidFill>
            <a:srgbClr val="00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b="1">
                <a:solidFill>
                  <a:srgbClr val="FF3300"/>
                </a:solidFill>
              </a:rPr>
              <a:t>X</a:t>
            </a:r>
          </a:p>
        </p:txBody>
      </p:sp>
      <p:sp>
        <p:nvSpPr>
          <p:cNvPr id="72734" name="AutoShape 30"/>
          <p:cNvSpPr>
            <a:spLocks noChangeArrowheads="1"/>
          </p:cNvSpPr>
          <p:nvPr/>
        </p:nvSpPr>
        <p:spPr bwMode="auto">
          <a:xfrm>
            <a:off x="8116888" y="4013200"/>
            <a:ext cx="684212" cy="682625"/>
          </a:xfrm>
          <a:prstGeom prst="irregularSeal2">
            <a:avLst/>
          </a:prstGeom>
          <a:solidFill>
            <a:srgbClr val="00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b="1">
                <a:solidFill>
                  <a:srgbClr val="FF3300"/>
                </a:solidFill>
              </a:rPr>
              <a:t>X</a:t>
            </a:r>
          </a:p>
        </p:txBody>
      </p:sp>
      <p:sp>
        <p:nvSpPr>
          <p:cNvPr id="72735" name="AutoShape 31"/>
          <p:cNvSpPr>
            <a:spLocks noChangeArrowheads="1"/>
          </p:cNvSpPr>
          <p:nvPr/>
        </p:nvSpPr>
        <p:spPr bwMode="auto">
          <a:xfrm>
            <a:off x="7202488" y="4892675"/>
            <a:ext cx="684212" cy="682625"/>
          </a:xfrm>
          <a:prstGeom prst="irregularSeal2">
            <a:avLst/>
          </a:prstGeom>
          <a:solidFill>
            <a:srgbClr val="00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b="1">
                <a:solidFill>
                  <a:srgbClr val="FF3300"/>
                </a:solidFill>
              </a:rPr>
              <a:t>X</a:t>
            </a:r>
          </a:p>
        </p:txBody>
      </p:sp>
      <p:sp>
        <p:nvSpPr>
          <p:cNvPr id="14363" name="Line 33"/>
          <p:cNvSpPr>
            <a:spLocks noChangeShapeType="1"/>
          </p:cNvSpPr>
          <p:nvPr/>
        </p:nvSpPr>
        <p:spPr bwMode="auto">
          <a:xfrm flipH="1">
            <a:off x="4348163" y="6475413"/>
            <a:ext cx="317500" cy="306387"/>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64" name="TextBox 1"/>
          <p:cNvSpPr txBox="1">
            <a:spLocks noChangeArrowheads="1"/>
          </p:cNvSpPr>
          <p:nvPr/>
        </p:nvSpPr>
        <p:spPr bwMode="auto">
          <a:xfrm>
            <a:off x="2846388" y="0"/>
            <a:ext cx="28305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600" b="1">
                <a:solidFill>
                  <a:srgbClr val="0000FF"/>
                </a:solidFill>
                <a:latin typeface="Times New Roman" pitchFamily="18" charset="0"/>
                <a:cs typeface="Times New Roman" pitchFamily="18" charset="0"/>
              </a:rPr>
              <a:t>LUYỆN TẬP</a:t>
            </a:r>
          </a:p>
        </p:txBody>
      </p:sp>
      <p:sp>
        <p:nvSpPr>
          <p:cNvPr id="14365" name="TextBox 8"/>
          <p:cNvSpPr txBox="1">
            <a:spLocks noChangeArrowheads="1"/>
          </p:cNvSpPr>
          <p:nvPr/>
        </p:nvSpPr>
        <p:spPr bwMode="auto">
          <a:xfrm>
            <a:off x="163513" y="1143000"/>
            <a:ext cx="90043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Bài 1: Điền dấu x vào mỗi câu trả lời sau để được đáp án đúng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2733"/>
                                        </p:tgtEl>
                                        <p:attrNameLst>
                                          <p:attrName>style.visibility</p:attrName>
                                        </p:attrNameLst>
                                      </p:cBhvr>
                                      <p:to>
                                        <p:strVal val="visible"/>
                                      </p:to>
                                    </p:set>
                                    <p:anim calcmode="lin" valueType="num">
                                      <p:cBhvr additive="base">
                                        <p:cTn id="7" dur="500" fill="hold"/>
                                        <p:tgtEl>
                                          <p:spTgt spid="72733"/>
                                        </p:tgtEl>
                                        <p:attrNameLst>
                                          <p:attrName>ppt_x</p:attrName>
                                        </p:attrNameLst>
                                      </p:cBhvr>
                                      <p:tavLst>
                                        <p:tav tm="0">
                                          <p:val>
                                            <p:strVal val="#ppt_x"/>
                                          </p:val>
                                        </p:tav>
                                        <p:tav tm="100000">
                                          <p:val>
                                            <p:strVal val="#ppt_x"/>
                                          </p:val>
                                        </p:tav>
                                      </p:tavLst>
                                    </p:anim>
                                    <p:anim calcmode="lin" valueType="num">
                                      <p:cBhvr additive="base">
                                        <p:cTn id="8" dur="500" fill="hold"/>
                                        <p:tgtEl>
                                          <p:spTgt spid="72733"/>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2734"/>
                                        </p:tgtEl>
                                        <p:attrNameLst>
                                          <p:attrName>style.visibility</p:attrName>
                                        </p:attrNameLst>
                                      </p:cBhvr>
                                      <p:to>
                                        <p:strVal val="visible"/>
                                      </p:to>
                                    </p:set>
                                    <p:anim calcmode="lin" valueType="num">
                                      <p:cBhvr additive="base">
                                        <p:cTn id="13" dur="500" fill="hold"/>
                                        <p:tgtEl>
                                          <p:spTgt spid="72734"/>
                                        </p:tgtEl>
                                        <p:attrNameLst>
                                          <p:attrName>ppt_x</p:attrName>
                                        </p:attrNameLst>
                                      </p:cBhvr>
                                      <p:tavLst>
                                        <p:tav tm="0">
                                          <p:val>
                                            <p:strVal val="1+#ppt_w/2"/>
                                          </p:val>
                                        </p:tav>
                                        <p:tav tm="100000">
                                          <p:val>
                                            <p:strVal val="#ppt_x"/>
                                          </p:val>
                                        </p:tav>
                                      </p:tavLst>
                                    </p:anim>
                                    <p:anim calcmode="lin" valueType="num">
                                      <p:cBhvr additive="base">
                                        <p:cTn id="14" dur="500" fill="hold"/>
                                        <p:tgtEl>
                                          <p:spTgt spid="7273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2735"/>
                                        </p:tgtEl>
                                        <p:attrNameLst>
                                          <p:attrName>style.visibility</p:attrName>
                                        </p:attrNameLst>
                                      </p:cBhvr>
                                      <p:to>
                                        <p:strVal val="visible"/>
                                      </p:to>
                                    </p:set>
                                    <p:anim calcmode="lin" valueType="num">
                                      <p:cBhvr additive="base">
                                        <p:cTn id="19" dur="500" fill="hold"/>
                                        <p:tgtEl>
                                          <p:spTgt spid="72735"/>
                                        </p:tgtEl>
                                        <p:attrNameLst>
                                          <p:attrName>ppt_x</p:attrName>
                                        </p:attrNameLst>
                                      </p:cBhvr>
                                      <p:tavLst>
                                        <p:tav tm="0">
                                          <p:val>
                                            <p:strVal val="0-#ppt_w/2"/>
                                          </p:val>
                                        </p:tav>
                                        <p:tav tm="100000">
                                          <p:val>
                                            <p:strVal val="#ppt_x"/>
                                          </p:val>
                                        </p:tav>
                                      </p:tavLst>
                                    </p:anim>
                                    <p:anim calcmode="lin" valueType="num">
                                      <p:cBhvr additive="base">
                                        <p:cTn id="20" dur="500" fill="hold"/>
                                        <p:tgtEl>
                                          <p:spTgt spid="727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33" grpId="0" animBg="1"/>
      <p:bldP spid="72734" grpId="0" animBg="1"/>
      <p:bldP spid="7273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058C9-E49E-483B-87C4-EAC127256724}"/>
              </a:ext>
            </a:extLst>
          </p:cNvPr>
          <p:cNvSpPr>
            <a:spLocks noGrp="1"/>
          </p:cNvSpPr>
          <p:nvPr>
            <p:ph type="title"/>
          </p:nvPr>
        </p:nvSpPr>
        <p:spPr>
          <a:xfrm>
            <a:off x="495301" y="609600"/>
            <a:ext cx="8229600" cy="639762"/>
          </a:xfrm>
        </p:spPr>
        <p:txBody>
          <a:bodyPr/>
          <a:lstStyle/>
          <a:p>
            <a:r>
              <a:rPr lang="en-US" sz="3600" b="1" i="1">
                <a:solidFill>
                  <a:srgbClr val="0070C0"/>
                </a:solidFill>
              </a:rPr>
              <a:t>BÀI TẬP VỀ NHÀ</a:t>
            </a:r>
            <a:endParaRPr lang="vi-VN" sz="3600" b="1" i="1">
              <a:solidFill>
                <a:srgbClr val="0070C0"/>
              </a:solidFill>
            </a:endParaRPr>
          </a:p>
        </p:txBody>
      </p:sp>
      <p:pic>
        <p:nvPicPr>
          <p:cNvPr id="5" name="Content Placeholder 4" descr="Text, letter&#10;&#10;Description automatically generated">
            <a:extLst>
              <a:ext uri="{FF2B5EF4-FFF2-40B4-BE49-F238E27FC236}">
                <a16:creationId xmlns:a16="http://schemas.microsoft.com/office/drawing/2014/main" id="{77A4CD86-E2B8-4295-BC1B-8FB0F05F789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1" y="1607642"/>
            <a:ext cx="8610600" cy="3878758"/>
          </a:xfrm>
        </p:spPr>
      </p:pic>
    </p:spTree>
    <p:extLst>
      <p:ext uri="{BB962C8B-B14F-4D97-AF65-F5344CB8AC3E}">
        <p14:creationId xmlns:p14="http://schemas.microsoft.com/office/powerpoint/2010/main" val="430754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11"/>
          <p:cNvGrpSpPr>
            <a:grpSpLocks/>
          </p:cNvGrpSpPr>
          <p:nvPr/>
        </p:nvGrpSpPr>
        <p:grpSpPr bwMode="auto">
          <a:xfrm>
            <a:off x="-6350" y="0"/>
            <a:ext cx="9156700" cy="838200"/>
            <a:chOff x="0" y="8"/>
            <a:chExt cx="5768" cy="839"/>
          </a:xfrm>
        </p:grpSpPr>
        <p:sp>
          <p:nvSpPr>
            <p:cNvPr id="3084" name="Text Box 12"/>
            <p:cNvSpPr txBox="1">
              <a:spLocks noChangeArrowheads="1"/>
            </p:cNvSpPr>
            <p:nvPr/>
          </p:nvSpPr>
          <p:spPr bwMode="auto">
            <a:xfrm>
              <a:off x="0" y="8"/>
              <a:ext cx="5760" cy="839"/>
            </a:xfrm>
            <a:prstGeom prst="rect">
              <a:avLst/>
            </a:prstGeom>
            <a:gradFill rotWithShape="1">
              <a:gsLst>
                <a:gs pos="0">
                  <a:srgbClr val="99CCFF"/>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10000"/>
                </a:spcBef>
              </a:pPr>
              <a:endParaRPr lang="vi-VN" sz="1000" b="1">
                <a:solidFill>
                  <a:schemeClr val="bg1"/>
                </a:solidFill>
                <a:latin typeface="Tahoma" pitchFamily="34" charset="0"/>
              </a:endParaRPr>
            </a:p>
            <a:p>
              <a:pPr algn="ctr" eaLnBrk="1" hangingPunct="1">
                <a:spcBef>
                  <a:spcPct val="10000"/>
                </a:spcBef>
              </a:pPr>
              <a:r>
                <a:rPr lang="vi-VN" sz="2400" b="1">
                  <a:solidFill>
                    <a:schemeClr val="bg1"/>
                  </a:solidFill>
                  <a:latin typeface="Tahoma" pitchFamily="34" charset="0"/>
                </a:rPr>
                <a:t>PHÒNG GIÁO DỤC VÀ ĐÀO TẠO HUYỆN CHÂU ĐỨC</a:t>
              </a:r>
            </a:p>
            <a:p>
              <a:pPr algn="ctr" eaLnBrk="1" hangingPunct="1">
                <a:spcBef>
                  <a:spcPct val="50000"/>
                </a:spcBef>
              </a:pPr>
              <a:r>
                <a:rPr lang="vi-VN" sz="2400" b="1">
                  <a:solidFill>
                    <a:schemeClr val="bg1"/>
                  </a:solidFill>
                  <a:latin typeface="Tahoma" pitchFamily="34" charset="0"/>
                </a:rPr>
                <a:t>TRƯỜNG THCS QUANG TRUNG </a:t>
              </a:r>
            </a:p>
            <a:p>
              <a:pPr algn="ctr" eaLnBrk="1" hangingPunct="1">
                <a:spcBef>
                  <a:spcPct val="50000"/>
                </a:spcBef>
              </a:pPr>
              <a:endParaRPr lang="vi-VN" sz="600" b="1">
                <a:solidFill>
                  <a:schemeClr val="bg1"/>
                </a:solidFill>
                <a:latin typeface="Tahoma" pitchFamily="34" charset="0"/>
              </a:endParaRPr>
            </a:p>
          </p:txBody>
        </p:sp>
        <p:sp>
          <p:nvSpPr>
            <p:cNvPr id="3085" name="Text Box 13"/>
            <p:cNvSpPr txBox="1">
              <a:spLocks noChangeArrowheads="1"/>
            </p:cNvSpPr>
            <p:nvPr/>
          </p:nvSpPr>
          <p:spPr bwMode="auto">
            <a:xfrm>
              <a:off x="8" y="32"/>
              <a:ext cx="5760" cy="647"/>
            </a:xfrm>
            <a:prstGeom prst="rect">
              <a:avLst/>
            </a:prstGeom>
            <a:gradFill rotWithShape="1">
              <a:gsLst>
                <a:gs pos="0">
                  <a:schemeClr val="accent1"/>
                </a:gs>
                <a:gs pos="100000">
                  <a:srgbClr val="FFFFC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lgn="ctr" eaLnBrk="1" hangingPunct="1">
                <a:spcBef>
                  <a:spcPct val="10000"/>
                </a:spcBef>
              </a:pPr>
              <a:r>
                <a:rPr lang="en-US" sz="3600" b="1">
                  <a:solidFill>
                    <a:srgbClr val="9900CC"/>
                  </a:solidFill>
                  <a:latin typeface="Times New Roman" pitchFamily="18" charset="0"/>
                  <a:cs typeface="Times New Roman" pitchFamily="18" charset="0"/>
                </a:rPr>
                <a:t>TOÁN 6: CHÂN TRỜI SÁNG TẠO</a:t>
              </a:r>
              <a:endParaRPr lang="vi-VN" sz="3600" b="1">
                <a:solidFill>
                  <a:srgbClr val="FF0000"/>
                </a:solidFill>
                <a:latin typeface="Times New Roman" pitchFamily="18" charset="0"/>
                <a:cs typeface="Times New Roman" pitchFamily="18" charset="0"/>
              </a:endParaRPr>
            </a:p>
          </p:txBody>
        </p:sp>
        <p:sp>
          <p:nvSpPr>
            <p:cNvPr id="3086" name="Line 14"/>
            <p:cNvSpPr>
              <a:spLocks noChangeShapeType="1"/>
            </p:cNvSpPr>
            <p:nvPr/>
          </p:nvSpPr>
          <p:spPr bwMode="auto">
            <a:xfrm>
              <a:off x="40" y="803"/>
              <a:ext cx="5672" cy="0"/>
            </a:xfrm>
            <a:prstGeom prst="line">
              <a:avLst/>
            </a:prstGeom>
            <a:noFill/>
            <a:ln w="57150" cmpd="thickThin">
              <a:solidFill>
                <a:srgbClr val="FF669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pic>
        <p:nvPicPr>
          <p:cNvPr id="3075"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681355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Oval 4"/>
          <p:cNvSpPr>
            <a:spLocks noChangeArrowheads="1"/>
          </p:cNvSpPr>
          <p:nvPr/>
        </p:nvSpPr>
        <p:spPr bwMode="auto">
          <a:xfrm rot="527914">
            <a:off x="1839913" y="3833813"/>
            <a:ext cx="5175250" cy="2541587"/>
          </a:xfrm>
          <a:prstGeom prst="ellipse">
            <a:avLst/>
          </a:prstGeom>
          <a:solidFill>
            <a:srgbClr val="0066FF"/>
          </a:solidFill>
          <a:ln w="9525">
            <a:solidFill>
              <a:srgbClr val="FFFFCC"/>
            </a:solidFill>
            <a:round/>
            <a:headEnd/>
            <a:tailEnd/>
          </a:ln>
        </p:spPr>
        <p:txBody>
          <a:bodyPr wrap="none" anchor="ctr"/>
          <a:lstStyle/>
          <a:p>
            <a:endParaRPr lang="en-US"/>
          </a:p>
        </p:txBody>
      </p:sp>
      <p:sp>
        <p:nvSpPr>
          <p:cNvPr id="3080" name="AutoShape 16" descr="Kết quả hình ảnh cho SÁCH GIÁO KHOA TOÁN 7"/>
          <p:cNvSpPr>
            <a:spLocks noChangeAspect="1" noChangeArrowheads="1"/>
          </p:cNvSpPr>
          <p:nvPr/>
        </p:nvSpPr>
        <p:spPr bwMode="auto">
          <a:xfrm>
            <a:off x="155575" y="-1143000"/>
            <a:ext cx="190500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081" name="AutoShape 18" descr="Kết quả hình ảnh cho SÁCH GIÁO KHOA TOÁN 7"/>
          <p:cNvSpPr>
            <a:spLocks noChangeAspect="1" noChangeArrowheads="1"/>
          </p:cNvSpPr>
          <p:nvPr/>
        </p:nvSpPr>
        <p:spPr bwMode="auto">
          <a:xfrm>
            <a:off x="307975" y="-990600"/>
            <a:ext cx="190500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pic>
        <p:nvPicPr>
          <p:cNvPr id="5142" name="Picture 22"/>
          <p:cNvPicPr>
            <a:picLocks noChangeAspect="1" noChangeArrowheads="1"/>
          </p:cNvPicPr>
          <p:nvPr/>
        </p:nvPicPr>
        <p:blipFill>
          <a:blip r:embed="rId3"/>
          <a:srcRect/>
          <a:stretch>
            <a:fillRect/>
          </a:stretch>
        </p:blipFill>
        <p:spPr bwMode="auto">
          <a:xfrm rot="2151119">
            <a:off x="4476750" y="1236663"/>
            <a:ext cx="3013075" cy="426402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40" name="Picture 20"/>
          <p:cNvPicPr>
            <a:picLocks noChangeAspect="1" noChangeArrowheads="1"/>
          </p:cNvPicPr>
          <p:nvPr/>
        </p:nvPicPr>
        <p:blipFill>
          <a:blip r:embed="rId4"/>
          <a:srcRect/>
          <a:stretch>
            <a:fillRect/>
          </a:stretch>
        </p:blipFill>
        <p:spPr bwMode="auto">
          <a:xfrm rot="19220890">
            <a:off x="1819275" y="1228725"/>
            <a:ext cx="2838450" cy="396875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133631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a:srcRect/>
          <a:stretch>
            <a:fillRect/>
          </a:stretch>
        </p:blipFill>
        <p:spPr bwMode="auto">
          <a:xfrm>
            <a:off x="319088" y="9525"/>
            <a:ext cx="1966912" cy="2274888"/>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0" y="685800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581400" y="231674"/>
            <a:ext cx="5299669" cy="1015663"/>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6000" b="1" spc="50" dirty="0">
                <a:ln w="11430"/>
                <a:solidFill>
                  <a:srgbClr val="FF0000"/>
                </a:solidFill>
                <a:effectLst>
                  <a:outerShdw blurRad="76200" dist="50800" dir="5400000" algn="tl" rotWithShape="0">
                    <a:srgbClr val="000000">
                      <a:alpha val="65000"/>
                    </a:srgbClr>
                  </a:outerShdw>
                </a:effectLst>
              </a:rPr>
              <a:t>KHỞI ĐỘNG</a:t>
            </a:r>
          </a:p>
        </p:txBody>
      </p:sp>
      <p:sp>
        <p:nvSpPr>
          <p:cNvPr id="4104" name="TextBox 3"/>
          <p:cNvSpPr txBox="1">
            <a:spLocks noChangeArrowheads="1"/>
          </p:cNvSpPr>
          <p:nvPr/>
        </p:nvSpPr>
        <p:spPr bwMode="auto">
          <a:xfrm>
            <a:off x="342900" y="2133600"/>
            <a:ext cx="8777288"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50000"/>
              </a:lnSpc>
            </a:pPr>
            <a:r>
              <a:rPr lang="en-US" sz="3600" b="1">
                <a:latin typeface="Times New Roman" pitchFamily="18" charset="0"/>
                <a:cs typeface="Times New Roman" pitchFamily="18" charset="0"/>
              </a:rPr>
              <a:t>Có thể chia đều 7 quyển vở cho 3 bạn được không?</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0"/>
          <p:cNvSpPr txBox="1">
            <a:spLocks noChangeArrowheads="1"/>
          </p:cNvSpPr>
          <p:nvPr/>
        </p:nvSpPr>
        <p:spPr bwMode="auto">
          <a:xfrm>
            <a:off x="454325" y="638969"/>
            <a:ext cx="25146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tri">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6600" b="1" i="1" u="sng">
                <a:solidFill>
                  <a:srgbClr val="FF00FF"/>
                </a:solidFill>
                <a:latin typeface="Times New Roman" panose="02020603050405020304" pitchFamily="18" charset="0"/>
                <a:cs typeface="Times New Roman" panose="02020603050405020304" pitchFamily="18" charset="0"/>
              </a:rPr>
              <a:t>Bài 6</a:t>
            </a:r>
            <a:endParaRPr lang="en-US" sz="6600" b="1" i="1">
              <a:solidFill>
                <a:srgbClr val="FF00FF"/>
              </a:solidFill>
              <a:latin typeface="Times New Roman" panose="02020603050405020304" pitchFamily="18" charset="0"/>
              <a:cs typeface="Times New Roman" panose="02020603050405020304" pitchFamily="18" charset="0"/>
            </a:endParaRPr>
          </a:p>
        </p:txBody>
      </p:sp>
      <p:sp>
        <p:nvSpPr>
          <p:cNvPr id="5123" name="WordArt 12"/>
          <p:cNvSpPr>
            <a:spLocks noChangeArrowheads="1" noChangeShapeType="1" noTextEdit="1"/>
          </p:cNvSpPr>
          <p:nvPr/>
        </p:nvSpPr>
        <p:spPr bwMode="auto">
          <a:xfrm>
            <a:off x="457200" y="1579563"/>
            <a:ext cx="8153400" cy="1828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2000" b="1" kern="10">
                <a:solidFill>
                  <a:srgbClr val="FF0000"/>
                </a:solidFill>
                <a:effectLst>
                  <a:outerShdw dist="35921" dir="2700000" algn="ctr" rotWithShape="0">
                    <a:srgbClr val="808080">
                      <a:alpha val="50000"/>
                    </a:srgbClr>
                  </a:outerShdw>
                </a:effectLst>
                <a:latin typeface="Arial"/>
                <a:cs typeface="Arial"/>
              </a:rPr>
              <a:t>CHIA HẾT VÀ CHIA CÓ DƯ</a:t>
            </a:r>
          </a:p>
          <a:p>
            <a:pPr algn="ctr"/>
            <a:r>
              <a:rPr lang="vi-VN" sz="2000" b="1" kern="10">
                <a:solidFill>
                  <a:srgbClr val="FF0000"/>
                </a:solidFill>
                <a:effectLst>
                  <a:outerShdw dist="35921" dir="2700000" algn="ctr" rotWithShape="0">
                    <a:srgbClr val="808080">
                      <a:alpha val="50000"/>
                    </a:srgbClr>
                  </a:outerShdw>
                </a:effectLst>
                <a:latin typeface="Arial"/>
                <a:cs typeface="Arial"/>
              </a:rPr>
              <a:t>TÍNH CHẤT CHIA HẾT CỦA MỘT TỔNG</a:t>
            </a:r>
            <a:endParaRPr lang="en-US" sz="2000" b="1" kern="10">
              <a:solidFill>
                <a:srgbClr val="FF0000"/>
              </a:solidFill>
              <a:effectLst>
                <a:outerShdw dist="35921" dir="2700000" algn="ctr" rotWithShape="0">
                  <a:srgbClr val="808080">
                    <a:alpha val="50000"/>
                  </a:srgbClr>
                </a:outerShdw>
              </a:effectLst>
              <a:latin typeface="Arial"/>
              <a:cs typeface="Arial"/>
            </a:endParaRPr>
          </a:p>
        </p:txBody>
      </p:sp>
      <p:sp>
        <p:nvSpPr>
          <p:cNvPr id="5124" name="WordArt 13"/>
          <p:cNvSpPr>
            <a:spLocks noChangeArrowheads="1" noChangeShapeType="1" noTextEdit="1"/>
          </p:cNvSpPr>
          <p:nvPr/>
        </p:nvSpPr>
        <p:spPr bwMode="auto">
          <a:xfrm>
            <a:off x="6553200" y="98425"/>
            <a:ext cx="2362200" cy="544513"/>
          </a:xfrm>
          <a:prstGeom prst="rect">
            <a:avLst/>
          </a:prstGeom>
        </p:spPr>
        <p:txBody>
          <a:bodyPr wrap="none" fromWordArt="1">
            <a:prstTxWarp prst="textPlain">
              <a:avLst>
                <a:gd name="adj" fmla="val 50000"/>
              </a:avLst>
            </a:prstTxWarp>
          </a:bodyPr>
          <a:lstStyle/>
          <a:p>
            <a:pPr algn="ctr"/>
            <a:r>
              <a:rPr lang="en-US" sz="3600" b="1" kern="10">
                <a:ln w="19050">
                  <a:solidFill>
                    <a:srgbClr val="99CCFF"/>
                  </a:solidFill>
                  <a:round/>
                  <a:headEnd/>
                  <a:tailEnd/>
                </a:ln>
                <a:gradFill rotWithShape="1">
                  <a:gsLst>
                    <a:gs pos="0">
                      <a:srgbClr val="0066CC"/>
                    </a:gs>
                    <a:gs pos="100000">
                      <a:srgbClr val="5599DD"/>
                    </a:gs>
                  </a:gsLst>
                  <a:lin ang="0" scaled="1"/>
                </a:gradFill>
                <a:effectLst>
                  <a:outerShdw dist="81320" dir="2319588" algn="ctr" rotWithShape="0">
                    <a:srgbClr val="990000"/>
                  </a:outerShdw>
                </a:effectLst>
                <a:latin typeface="Arial"/>
                <a:cs typeface="Arial"/>
              </a:rPr>
              <a:t>Số  và Đại số</a:t>
            </a:r>
          </a:p>
        </p:txBody>
      </p:sp>
      <p:pic>
        <p:nvPicPr>
          <p:cNvPr id="5125"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685800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4"/>
          <p:cNvSpPr txBox="1">
            <a:spLocks noChangeArrowheads="1"/>
          </p:cNvSpPr>
          <p:nvPr/>
        </p:nvSpPr>
        <p:spPr bwMode="auto">
          <a:xfrm>
            <a:off x="226563" y="1263650"/>
            <a:ext cx="62753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1. Chia hết và chia có dư</a:t>
            </a:r>
          </a:p>
        </p:txBody>
      </p:sp>
      <p:pic>
        <p:nvPicPr>
          <p:cNvPr id="6147"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TextBox 3"/>
          <p:cNvSpPr txBox="1">
            <a:spLocks noChangeArrowheads="1"/>
          </p:cNvSpPr>
          <p:nvPr/>
        </p:nvSpPr>
        <p:spPr bwMode="auto">
          <a:xfrm>
            <a:off x="0" y="-22225"/>
            <a:ext cx="9167813" cy="12001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600" b="1">
                <a:solidFill>
                  <a:schemeClr val="bg1"/>
                </a:solidFill>
                <a:latin typeface="Times New Roman" pitchFamily="18" charset="0"/>
                <a:cs typeface="Times New Roman" pitchFamily="18" charset="0"/>
              </a:rPr>
              <a:t>BÀI 6:  CHIA HẾT VÀ CHIA CÓ DƯ</a:t>
            </a:r>
          </a:p>
          <a:p>
            <a:pPr algn="ctr" eaLnBrk="1" hangingPunct="1"/>
            <a:r>
              <a:rPr lang="en-US" sz="3600" b="1">
                <a:solidFill>
                  <a:schemeClr val="bg1"/>
                </a:solidFill>
                <a:latin typeface="Times New Roman" pitchFamily="18" charset="0"/>
                <a:cs typeface="Times New Roman" pitchFamily="18" charset="0"/>
              </a:rPr>
              <a:t>TÌNH CHẤT CHIA HẾT CỦA MỘT TỔNG</a:t>
            </a:r>
          </a:p>
        </p:txBody>
      </p:sp>
      <p:sp>
        <p:nvSpPr>
          <p:cNvPr id="11" name="TextBox 4"/>
          <p:cNvSpPr txBox="1">
            <a:spLocks noChangeArrowheads="1"/>
          </p:cNvSpPr>
          <p:nvPr/>
        </p:nvSpPr>
        <p:spPr bwMode="auto">
          <a:xfrm>
            <a:off x="793750" y="1849438"/>
            <a:ext cx="8174038"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Có thể chia đều 15 quyển vở cho 3 bạn được không? </a:t>
            </a:r>
          </a:p>
          <a:p>
            <a:pPr eaLnBrk="1" hangingPunct="1"/>
            <a:r>
              <a:rPr lang="en-US" sz="2800" b="1">
                <a:latin typeface="Times New Roman" pitchFamily="18" charset="0"/>
                <a:cs typeface="Times New Roman" pitchFamily="18" charset="0"/>
              </a:rPr>
              <a:t>Mỗi bạn được bao nhiêu quyển vở?</a:t>
            </a:r>
          </a:p>
        </p:txBody>
      </p:sp>
      <p:pic>
        <p:nvPicPr>
          <p:cNvPr id="6155" name="Picture 11"/>
          <p:cNvPicPr>
            <a:picLocks noChangeAspect="1" noChangeArrowheads="1"/>
          </p:cNvPicPr>
          <p:nvPr/>
        </p:nvPicPr>
        <p:blipFill>
          <a:blip r:embed="rId3"/>
          <a:srcRect/>
          <a:stretch>
            <a:fillRect/>
          </a:stretch>
        </p:blipFill>
        <p:spPr bwMode="auto">
          <a:xfrm>
            <a:off x="49213" y="1943100"/>
            <a:ext cx="719137" cy="766763"/>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4"/>
          <p:cNvSpPr txBox="1">
            <a:spLocks noChangeArrowheads="1"/>
          </p:cNvSpPr>
          <p:nvPr/>
        </p:nvSpPr>
        <p:spPr bwMode="auto">
          <a:xfrm>
            <a:off x="398463" y="4419600"/>
            <a:ext cx="8175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Có thể chia đều 7 quyển vở cho 3 bạn được không? </a:t>
            </a:r>
          </a:p>
        </p:txBody>
      </p:sp>
      <p:sp>
        <p:nvSpPr>
          <p:cNvPr id="14" name="TextBox 4"/>
          <p:cNvSpPr txBox="1">
            <a:spLocks noChangeArrowheads="1"/>
          </p:cNvSpPr>
          <p:nvPr/>
        </p:nvSpPr>
        <p:spPr bwMode="auto">
          <a:xfrm>
            <a:off x="222250" y="3200400"/>
            <a:ext cx="894556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i="1">
                <a:solidFill>
                  <a:srgbClr val="0000FF"/>
                </a:solidFill>
                <a:latin typeface="Times New Roman" pitchFamily="18" charset="0"/>
                <a:cs typeface="Times New Roman" pitchFamily="18" charset="0"/>
              </a:rPr>
              <a:t>Nhận xét: Do ta tìm được số 5 để 15:3 = 5 nên có thể chia đều 15 quyển vở cho 3 bạn được; mỗi bạn được 5 quyển.</a:t>
            </a:r>
          </a:p>
        </p:txBody>
      </p:sp>
      <p:sp>
        <p:nvSpPr>
          <p:cNvPr id="15" name="TextBox 4"/>
          <p:cNvSpPr txBox="1">
            <a:spLocks noChangeArrowheads="1"/>
          </p:cNvSpPr>
          <p:nvPr/>
        </p:nvSpPr>
        <p:spPr bwMode="auto">
          <a:xfrm>
            <a:off x="190500" y="5029200"/>
            <a:ext cx="89439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i="1">
                <a:solidFill>
                  <a:srgbClr val="0000FF"/>
                </a:solidFill>
                <a:latin typeface="Times New Roman" pitchFamily="18" charset="0"/>
                <a:cs typeface="Times New Roman" pitchFamily="18" charset="0"/>
              </a:rPr>
              <a:t>Nhận xét: Do 7 = 3.2 + 1 tức là 7 chia 3 được thương là 2 dư 1. Vậy không thể chia đều 7 quyển vở cho 3 bạn.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arn(inVertical)">
                                      <p:cBhvr>
                                        <p:cTn id="7" dur="500"/>
                                        <p:tgtEl>
                                          <p:spTgt spid="15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6155"/>
                                        </p:tgtEl>
                                        <p:attrNameLst>
                                          <p:attrName>style.visibility</p:attrName>
                                        </p:attrNameLst>
                                      </p:cBhvr>
                                      <p:to>
                                        <p:strVal val="visible"/>
                                      </p:to>
                                    </p:set>
                                    <p:animEffect transition="in" filter="barn(inVertical)">
                                      <p:cBhvr>
                                        <p:cTn id="12" dur="500"/>
                                        <p:tgtEl>
                                          <p:spTgt spid="615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arn(inVertical)">
                                      <p:cBhvr>
                                        <p:cTn id="15" dur="500"/>
                                        <p:tgtEl>
                                          <p:spTgt spid="1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arn(inVertical)">
                                      <p:cBhvr>
                                        <p:cTn id="20" dur="500"/>
                                        <p:tgtEl>
                                          <p:spTgt spid="1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barn(inVertical)">
                                      <p:cBhvr>
                                        <p:cTn id="25" dur="500"/>
                                        <p:tgtEl>
                                          <p:spTgt spid="1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barn(inVertical)">
                                      <p:cBhvr>
                                        <p:cTn id="3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1" grpId="0"/>
      <p:bldP spid="13" grpId="0"/>
      <p:bldP spid="14"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4"/>
          <p:cNvSpPr txBox="1">
            <a:spLocks noChangeArrowheads="1"/>
          </p:cNvSpPr>
          <p:nvPr/>
        </p:nvSpPr>
        <p:spPr bwMode="auto">
          <a:xfrm>
            <a:off x="49213" y="1177925"/>
            <a:ext cx="62753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1. Chia hết và chia có dư</a:t>
            </a:r>
          </a:p>
        </p:txBody>
      </p:sp>
      <p:pic>
        <p:nvPicPr>
          <p:cNvPr id="7171"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TextBox 3"/>
          <p:cNvSpPr txBox="1">
            <a:spLocks noChangeArrowheads="1"/>
          </p:cNvSpPr>
          <p:nvPr/>
        </p:nvSpPr>
        <p:spPr bwMode="auto">
          <a:xfrm>
            <a:off x="0" y="-22225"/>
            <a:ext cx="9167813" cy="12001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600" b="1">
                <a:solidFill>
                  <a:schemeClr val="bg1"/>
                </a:solidFill>
                <a:latin typeface="Times New Roman" pitchFamily="18" charset="0"/>
                <a:cs typeface="Times New Roman" pitchFamily="18" charset="0"/>
              </a:rPr>
              <a:t>BÀI 6:  CHIA HẾT VÀ CHIA CÓ DƯ</a:t>
            </a:r>
          </a:p>
          <a:p>
            <a:pPr algn="ctr" eaLnBrk="1" hangingPunct="1"/>
            <a:r>
              <a:rPr lang="en-US" sz="3600" b="1">
                <a:solidFill>
                  <a:schemeClr val="bg1"/>
                </a:solidFill>
                <a:latin typeface="Times New Roman" pitchFamily="18" charset="0"/>
                <a:cs typeface="Times New Roman" pitchFamily="18" charset="0"/>
              </a:rPr>
              <a:t>TÌNH CHẤT CHIA HẾT CỦA MỘT TỔNG</a:t>
            </a:r>
          </a:p>
        </p:txBody>
      </p:sp>
      <p:grpSp>
        <p:nvGrpSpPr>
          <p:cNvPr id="4" name="Group 3"/>
          <p:cNvGrpSpPr>
            <a:grpSpLocks/>
          </p:cNvGrpSpPr>
          <p:nvPr/>
        </p:nvGrpSpPr>
        <p:grpSpPr bwMode="auto">
          <a:xfrm>
            <a:off x="190500" y="1662113"/>
            <a:ext cx="8977313" cy="830262"/>
            <a:chOff x="641350" y="1841943"/>
            <a:chExt cx="8174038" cy="830997"/>
          </a:xfrm>
        </p:grpSpPr>
        <p:sp>
          <p:nvSpPr>
            <p:cNvPr id="7181" name="TextBox 4"/>
            <p:cNvSpPr txBox="1">
              <a:spLocks noChangeArrowheads="1"/>
            </p:cNvSpPr>
            <p:nvPr/>
          </p:nvSpPr>
          <p:spPr bwMode="auto">
            <a:xfrm>
              <a:off x="641350" y="1841943"/>
              <a:ext cx="817403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latin typeface="Times New Roman" pitchFamily="18" charset="0"/>
                  <a:cs typeface="Times New Roman" pitchFamily="18" charset="0"/>
                </a:rPr>
                <a:t>Cho a, b    N (b≠0) . Ta luôn tìm được đúng hai số tự nhiên q và r sao cho a = b.q + r (0 ≤ r &lt; b)</a:t>
              </a:r>
            </a:p>
          </p:txBody>
        </p:sp>
        <p:graphicFrame>
          <p:nvGraphicFramePr>
            <p:cNvPr id="7182" name="Object 2"/>
            <p:cNvGraphicFramePr>
              <a:graphicFrameLocks noChangeAspect="1"/>
            </p:cNvGraphicFramePr>
            <p:nvPr/>
          </p:nvGraphicFramePr>
          <p:xfrm>
            <a:off x="1691746" y="1934226"/>
            <a:ext cx="224024" cy="309820"/>
          </p:xfrm>
          <a:graphic>
            <a:graphicData uri="http://schemas.openxmlformats.org/presentationml/2006/ole">
              <mc:AlternateContent xmlns:mc="http://schemas.openxmlformats.org/markup-compatibility/2006">
                <mc:Choice xmlns:v="urn:schemas-microsoft-com:vml" Requires="v">
                  <p:oleObj name="Equation" r:id="rId3" imgW="126725" imgH="126725" progId="Equation.DSMT4">
                    <p:embed/>
                  </p:oleObj>
                </mc:Choice>
                <mc:Fallback>
                  <p:oleObj name="Equation" r:id="rId3" imgW="126725" imgH="126725"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1746" y="1934226"/>
                          <a:ext cx="224024" cy="309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16" name="TextBox 4"/>
          <p:cNvSpPr txBox="1">
            <a:spLocks noChangeArrowheads="1"/>
          </p:cNvSpPr>
          <p:nvPr/>
        </p:nvSpPr>
        <p:spPr bwMode="auto">
          <a:xfrm>
            <a:off x="71438" y="2454275"/>
            <a:ext cx="9134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latin typeface="Times New Roman" pitchFamily="18" charset="0"/>
                <a:cs typeface="Times New Roman" pitchFamily="18" charset="0"/>
              </a:rPr>
              <a:t>Ta gọi q và r lần lượt là thương và số dư trong phép chia a cho b.</a:t>
            </a:r>
          </a:p>
        </p:txBody>
      </p:sp>
      <p:grpSp>
        <p:nvGrpSpPr>
          <p:cNvPr id="7" name="Group 6"/>
          <p:cNvGrpSpPr>
            <a:grpSpLocks/>
          </p:cNvGrpSpPr>
          <p:nvPr/>
        </p:nvGrpSpPr>
        <p:grpSpPr bwMode="auto">
          <a:xfrm>
            <a:off x="46038" y="3048000"/>
            <a:ext cx="9134475" cy="830263"/>
            <a:chOff x="46715" y="3048000"/>
            <a:chExt cx="9134475" cy="830997"/>
          </a:xfrm>
        </p:grpSpPr>
        <p:sp>
          <p:nvSpPr>
            <p:cNvPr id="7179" name="TextBox 4"/>
            <p:cNvSpPr txBox="1">
              <a:spLocks noChangeArrowheads="1"/>
            </p:cNvSpPr>
            <p:nvPr/>
          </p:nvSpPr>
          <p:spPr bwMode="auto">
            <a:xfrm>
              <a:off x="46715" y="3048000"/>
              <a:ext cx="91344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latin typeface="Times New Roman" pitchFamily="18" charset="0"/>
                  <a:cs typeface="Times New Roman" pitchFamily="18" charset="0"/>
                </a:rPr>
                <a:t>- Nếu r = 0 tức a = b.q ta nói a chia hết cho b, kí hiệu a  b và ta có phép chia hết.</a:t>
              </a:r>
            </a:p>
          </p:txBody>
        </p:sp>
        <p:graphicFrame>
          <p:nvGraphicFramePr>
            <p:cNvPr id="7180" name="Object 5"/>
            <p:cNvGraphicFramePr>
              <a:graphicFrameLocks noChangeAspect="1"/>
            </p:cNvGraphicFramePr>
            <p:nvPr>
              <p:extLst>
                <p:ext uri="{D42A27DB-BD31-4B8C-83A1-F6EECF244321}">
                  <p14:modId xmlns:p14="http://schemas.microsoft.com/office/powerpoint/2010/main" val="329697045"/>
                </p:ext>
              </p:extLst>
            </p:nvPr>
          </p:nvGraphicFramePr>
          <p:xfrm>
            <a:off x="6782477" y="3053923"/>
            <a:ext cx="179388" cy="409575"/>
          </p:xfrm>
          <a:graphic>
            <a:graphicData uri="http://schemas.openxmlformats.org/presentationml/2006/ole">
              <mc:AlternateContent xmlns:mc="http://schemas.openxmlformats.org/markup-compatibility/2006">
                <mc:Choice xmlns:v="urn:schemas-microsoft-com:vml" Requires="v">
                  <p:oleObj name="Equation" r:id="rId5" imgW="76035" imgH="177415" progId="Equation.DSMT4">
                    <p:embed/>
                  </p:oleObj>
                </mc:Choice>
                <mc:Fallback>
                  <p:oleObj name="Equation" r:id="rId5" imgW="76035" imgH="177415"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2477" y="3053923"/>
                          <a:ext cx="179388"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9" name="Group 8"/>
          <p:cNvGrpSpPr>
            <a:grpSpLocks/>
          </p:cNvGrpSpPr>
          <p:nvPr/>
        </p:nvGrpSpPr>
        <p:grpSpPr bwMode="auto">
          <a:xfrm>
            <a:off x="-76200" y="4114800"/>
            <a:ext cx="9134475" cy="830263"/>
            <a:chOff x="-76200" y="4114800"/>
            <a:chExt cx="9134475" cy="830997"/>
          </a:xfrm>
        </p:grpSpPr>
        <p:sp>
          <p:nvSpPr>
            <p:cNvPr id="7177" name="TextBox 4"/>
            <p:cNvSpPr txBox="1">
              <a:spLocks noChangeArrowheads="1"/>
            </p:cNvSpPr>
            <p:nvPr/>
          </p:nvSpPr>
          <p:spPr bwMode="auto">
            <a:xfrm>
              <a:off x="-76200" y="4114800"/>
              <a:ext cx="91344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latin typeface="Times New Roman" pitchFamily="18" charset="0"/>
                  <a:cs typeface="Times New Roman" pitchFamily="18" charset="0"/>
                </a:rPr>
                <a:t>- Nếu r ≠ 0, ta nói a không chia hết cho b, kí hiệu a    b và ta có phép chia có dư. </a:t>
              </a:r>
            </a:p>
          </p:txBody>
        </p:sp>
        <p:graphicFrame>
          <p:nvGraphicFramePr>
            <p:cNvPr id="7178" name="Object 7"/>
            <p:cNvGraphicFramePr>
              <a:graphicFrameLocks noChangeAspect="1"/>
            </p:cNvGraphicFramePr>
            <p:nvPr/>
          </p:nvGraphicFramePr>
          <p:xfrm>
            <a:off x="6224587" y="4164965"/>
            <a:ext cx="200025" cy="377825"/>
          </p:xfrm>
          <a:graphic>
            <a:graphicData uri="http://schemas.openxmlformats.org/presentationml/2006/ole">
              <mc:AlternateContent xmlns:mc="http://schemas.openxmlformats.org/markup-compatibility/2006">
                <mc:Choice xmlns:v="urn:schemas-microsoft-com:vml" Requires="v">
                  <p:oleObj name="Equation" r:id="rId7" imgW="114151" imgH="215619" progId="Equation.DSMT4">
                    <p:embed/>
                  </p:oleObj>
                </mc:Choice>
                <mc:Fallback>
                  <p:oleObj name="Equation" r:id="rId7" imgW="114151" imgH="215619" progId="Equation.DSMT4">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24587" y="4164965"/>
                          <a:ext cx="200025"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arn(inVertical)">
                                      <p:cBhvr>
                                        <p:cTn id="12" dur="500"/>
                                        <p:tgtEl>
                                          <p:spTgt spid="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4"/>
          <p:cNvSpPr txBox="1">
            <a:spLocks noChangeArrowheads="1"/>
          </p:cNvSpPr>
          <p:nvPr/>
        </p:nvSpPr>
        <p:spPr bwMode="auto">
          <a:xfrm>
            <a:off x="49213" y="1177925"/>
            <a:ext cx="62753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1. Chia hết và chia có dư</a:t>
            </a:r>
          </a:p>
        </p:txBody>
      </p:sp>
      <p:pic>
        <p:nvPicPr>
          <p:cNvPr id="8195"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TextBox 3"/>
          <p:cNvSpPr txBox="1">
            <a:spLocks noChangeArrowheads="1"/>
          </p:cNvSpPr>
          <p:nvPr/>
        </p:nvSpPr>
        <p:spPr bwMode="auto">
          <a:xfrm>
            <a:off x="0" y="-22225"/>
            <a:ext cx="9167813" cy="12001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600" b="1">
                <a:solidFill>
                  <a:schemeClr val="bg1"/>
                </a:solidFill>
                <a:latin typeface="Times New Roman" pitchFamily="18" charset="0"/>
                <a:cs typeface="Times New Roman" pitchFamily="18" charset="0"/>
              </a:rPr>
              <a:t>BÀI 6:  CHIA HẾT VÀ CHIA CÓ DƯ</a:t>
            </a:r>
          </a:p>
          <a:p>
            <a:pPr algn="ctr" eaLnBrk="1" hangingPunct="1"/>
            <a:r>
              <a:rPr lang="en-US" sz="3600" b="1">
                <a:solidFill>
                  <a:schemeClr val="bg1"/>
                </a:solidFill>
                <a:latin typeface="Times New Roman" pitchFamily="18" charset="0"/>
                <a:cs typeface="Times New Roman" pitchFamily="18" charset="0"/>
              </a:rPr>
              <a:t>TÌNH CHẤT CHIA HẾT CỦA MỘT TỔNG</a:t>
            </a:r>
          </a:p>
        </p:txBody>
      </p:sp>
      <p:sp>
        <p:nvSpPr>
          <p:cNvPr id="15" name="TextBox 4"/>
          <p:cNvSpPr txBox="1">
            <a:spLocks noChangeArrowheads="1"/>
          </p:cNvSpPr>
          <p:nvPr/>
        </p:nvSpPr>
        <p:spPr bwMode="auto">
          <a:xfrm>
            <a:off x="49213" y="1714500"/>
            <a:ext cx="91186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b="1" dirty="0">
                <a:solidFill>
                  <a:srgbClr val="00B050"/>
                </a:solidFill>
                <a:latin typeface="Times New Roman" pitchFamily="18" charset="0"/>
                <a:cs typeface="Times New Roman" pitchFamily="18" charset="0"/>
              </a:rPr>
              <a:t>TH1:</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Hãy</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tìm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số</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dư</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phép</a:t>
            </a:r>
            <a:r>
              <a:rPr lang="en-US" sz="2800" b="1" dirty="0">
                <a:latin typeface="Times New Roman" pitchFamily="18" charset="0"/>
                <a:cs typeface="Times New Roman" pitchFamily="18" charset="0"/>
              </a:rPr>
              <a:t> chia </a:t>
            </a:r>
            <a:r>
              <a:rPr lang="en-US" sz="2800" b="1" dirty="0" err="1">
                <a:latin typeface="Times New Roman" pitchFamily="18" charset="0"/>
                <a:cs typeface="Times New Roman" pitchFamily="18" charset="0"/>
              </a:rPr>
              <a:t>mỗi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số</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sau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cho</a:t>
            </a:r>
            <a:r>
              <a:rPr lang="en-US" sz="2800" b="1" dirty="0">
                <a:latin typeface="Times New Roman" pitchFamily="18" charset="0"/>
                <a:cs typeface="Times New Roman" pitchFamily="18" charset="0"/>
              </a:rPr>
              <a:t> 3:</a:t>
            </a:r>
          </a:p>
          <a:p>
            <a:pPr marL="514350" indent="-514350" eaLnBrk="1" hangingPunct="1">
              <a:buFontTx/>
              <a:buAutoNum type="alphaLcParenR"/>
              <a:defRPr/>
            </a:pPr>
            <a:r>
              <a:rPr lang="en-US" sz="2800" b="1" dirty="0">
                <a:latin typeface="Times New Roman" pitchFamily="18" charset="0"/>
                <a:cs typeface="Times New Roman" pitchFamily="18" charset="0"/>
              </a:rPr>
              <a:t>255</a:t>
            </a:r>
          </a:p>
          <a:p>
            <a:pPr marL="514350" indent="-514350" eaLnBrk="1" hangingPunct="1">
              <a:buFontTx/>
              <a:buAutoNum type="alphaLcParenR"/>
              <a:defRPr/>
            </a:pPr>
            <a:r>
              <a:rPr lang="en-US" sz="2800" b="1" dirty="0">
                <a:latin typeface="Times New Roman" pitchFamily="18" charset="0"/>
                <a:cs typeface="Times New Roman" pitchFamily="18" charset="0"/>
              </a:rPr>
              <a:t>157</a:t>
            </a:r>
          </a:p>
          <a:p>
            <a:pPr marL="514350" indent="-514350" eaLnBrk="1" hangingPunct="1">
              <a:buFontTx/>
              <a:buAutoNum type="alphaLcParenR"/>
              <a:defRPr/>
            </a:pPr>
            <a:r>
              <a:rPr lang="en-US" sz="2800" b="1" dirty="0">
                <a:latin typeface="Times New Roman" pitchFamily="18" charset="0"/>
                <a:cs typeface="Times New Roman" pitchFamily="18" charset="0"/>
              </a:rPr>
              <a:t>5105</a:t>
            </a:r>
          </a:p>
        </p:txBody>
      </p:sp>
      <p:sp>
        <p:nvSpPr>
          <p:cNvPr id="18" name="TextBox 4"/>
          <p:cNvSpPr txBox="1">
            <a:spLocks noChangeArrowheads="1"/>
          </p:cNvSpPr>
          <p:nvPr/>
        </p:nvSpPr>
        <p:spPr bwMode="auto">
          <a:xfrm>
            <a:off x="49213" y="3536950"/>
            <a:ext cx="12461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Giải:</a:t>
            </a:r>
            <a:endParaRPr lang="en-US" sz="2800" b="1">
              <a:latin typeface="Times New Roman" pitchFamily="18" charset="0"/>
              <a:cs typeface="Times New Roman" pitchFamily="18" charset="0"/>
            </a:endParaRPr>
          </a:p>
        </p:txBody>
      </p:sp>
      <p:sp>
        <p:nvSpPr>
          <p:cNvPr id="20" name="TextBox 4"/>
          <p:cNvSpPr txBox="1">
            <a:spLocks noChangeArrowheads="1"/>
          </p:cNvSpPr>
          <p:nvPr/>
        </p:nvSpPr>
        <p:spPr bwMode="auto">
          <a:xfrm>
            <a:off x="1066800" y="3565525"/>
            <a:ext cx="777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a) 255 chia 3 được thương là 85 dư 0</a:t>
            </a:r>
          </a:p>
        </p:txBody>
      </p:sp>
      <p:sp>
        <p:nvSpPr>
          <p:cNvPr id="21" name="TextBox 4"/>
          <p:cNvSpPr txBox="1">
            <a:spLocks noChangeArrowheads="1"/>
          </p:cNvSpPr>
          <p:nvPr/>
        </p:nvSpPr>
        <p:spPr bwMode="auto">
          <a:xfrm>
            <a:off x="1066800" y="4343400"/>
            <a:ext cx="777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b) 157 chia 3 được thương là 52 dư 1</a:t>
            </a:r>
          </a:p>
        </p:txBody>
      </p:sp>
      <p:sp>
        <p:nvSpPr>
          <p:cNvPr id="22" name="TextBox 4"/>
          <p:cNvSpPr txBox="1">
            <a:spLocks noChangeArrowheads="1"/>
          </p:cNvSpPr>
          <p:nvPr/>
        </p:nvSpPr>
        <p:spPr bwMode="auto">
          <a:xfrm>
            <a:off x="1066800" y="5105400"/>
            <a:ext cx="777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c) 5105 chia 3 được thương là 1701 dư 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arn(inVertical)">
                                      <p:cBhvr>
                                        <p:cTn id="12" dur="500"/>
                                        <p:tgtEl>
                                          <p:spTgt spid="18"/>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barn(inVertical)">
                                      <p:cBhvr>
                                        <p:cTn id="15" dur="500"/>
                                        <p:tgtEl>
                                          <p:spTgt spid="2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barn(inVertical)">
                                      <p:cBhvr>
                                        <p:cTn id="20" dur="500"/>
                                        <p:tgtEl>
                                          <p:spTgt spid="21"/>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barn(inVertical)">
                                      <p:cBhvr>
                                        <p:cTn id="2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p:bldP spid="20" grpId="0"/>
      <p:bldP spid="21"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4"/>
          <p:cNvSpPr txBox="1">
            <a:spLocks noChangeArrowheads="1"/>
          </p:cNvSpPr>
          <p:nvPr/>
        </p:nvSpPr>
        <p:spPr bwMode="auto">
          <a:xfrm>
            <a:off x="601663" y="2865438"/>
            <a:ext cx="7739062"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00B050"/>
                </a:solidFill>
                <a:latin typeface="Times New Roman" pitchFamily="18" charset="0"/>
                <a:cs typeface="Times New Roman" pitchFamily="18" charset="0"/>
              </a:rPr>
              <a:t>VD:</a:t>
            </a:r>
            <a:r>
              <a:rPr lang="en-US" sz="2800">
                <a:solidFill>
                  <a:srgbClr val="0000FF"/>
                </a:solidFill>
                <a:latin typeface="Times New Roman" pitchFamily="18" charset="0"/>
                <a:cs typeface="Times New Roman" pitchFamily="18" charset="0"/>
              </a:rPr>
              <a:t> Xét tổng sau có chia hết cho 7 không?</a:t>
            </a:r>
          </a:p>
          <a:p>
            <a:pPr eaLnBrk="1" hangingPunct="1"/>
            <a:r>
              <a:rPr lang="en-US" sz="2800">
                <a:solidFill>
                  <a:srgbClr val="0000FF"/>
                </a:solidFill>
                <a:latin typeface="Times New Roman" pitchFamily="18" charset="0"/>
                <a:cs typeface="Times New Roman" pitchFamily="18" charset="0"/>
              </a:rPr>
              <a:t>          129 . 7 + 14 . 2020</a:t>
            </a:r>
          </a:p>
        </p:txBody>
      </p:sp>
      <p:sp>
        <p:nvSpPr>
          <p:cNvPr id="9219" name="TextBox 4"/>
          <p:cNvSpPr txBox="1">
            <a:spLocks noChangeArrowheads="1"/>
          </p:cNvSpPr>
          <p:nvPr/>
        </p:nvSpPr>
        <p:spPr bwMode="auto">
          <a:xfrm>
            <a:off x="49213" y="1177925"/>
            <a:ext cx="62753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2. Tính chất chia hết của một tổng</a:t>
            </a:r>
          </a:p>
        </p:txBody>
      </p:sp>
      <p:pic>
        <p:nvPicPr>
          <p:cNvPr id="9220"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TextBox 3"/>
          <p:cNvSpPr txBox="1">
            <a:spLocks noChangeArrowheads="1"/>
          </p:cNvSpPr>
          <p:nvPr/>
        </p:nvSpPr>
        <p:spPr bwMode="auto">
          <a:xfrm>
            <a:off x="0" y="-22225"/>
            <a:ext cx="9167813" cy="12001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600" b="1">
                <a:solidFill>
                  <a:schemeClr val="bg1"/>
                </a:solidFill>
                <a:latin typeface="Times New Roman" pitchFamily="18" charset="0"/>
                <a:cs typeface="Times New Roman" pitchFamily="18" charset="0"/>
              </a:rPr>
              <a:t>BÀI 6:  CHIA HẾT VÀ CHIA CÓ DƯ</a:t>
            </a:r>
          </a:p>
          <a:p>
            <a:pPr algn="ctr" eaLnBrk="1" hangingPunct="1"/>
            <a:r>
              <a:rPr lang="en-US" sz="3600" b="1">
                <a:solidFill>
                  <a:schemeClr val="bg1"/>
                </a:solidFill>
                <a:latin typeface="Times New Roman" pitchFamily="18" charset="0"/>
                <a:cs typeface="Times New Roman" pitchFamily="18" charset="0"/>
              </a:rPr>
              <a:t>TÌNH CHẤT CHIA HẾT CỦA MỘT TỔNG</a:t>
            </a:r>
          </a:p>
        </p:txBody>
      </p:sp>
      <p:sp>
        <p:nvSpPr>
          <p:cNvPr id="20" name="TextBox 4"/>
          <p:cNvSpPr txBox="1">
            <a:spLocks noChangeArrowheads="1"/>
          </p:cNvSpPr>
          <p:nvPr/>
        </p:nvSpPr>
        <p:spPr bwMode="auto">
          <a:xfrm>
            <a:off x="769938" y="1911350"/>
            <a:ext cx="7772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Viết hai số chia hết cho 11. Tổng của chúng có chia hết cho 11 không?</a:t>
            </a:r>
          </a:p>
        </p:txBody>
      </p:sp>
      <p:pic>
        <p:nvPicPr>
          <p:cNvPr id="10" name="Picture 11"/>
          <p:cNvPicPr>
            <a:picLocks noChangeAspect="1" noChangeArrowheads="1"/>
          </p:cNvPicPr>
          <p:nvPr/>
        </p:nvPicPr>
        <p:blipFill>
          <a:blip r:embed="rId3"/>
          <a:srcRect/>
          <a:stretch>
            <a:fillRect/>
          </a:stretch>
        </p:blipFill>
        <p:spPr bwMode="auto">
          <a:xfrm>
            <a:off x="49213" y="1943100"/>
            <a:ext cx="719137" cy="766763"/>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4"/>
          <p:cNvSpPr txBox="1">
            <a:spLocks noChangeArrowheads="1"/>
          </p:cNvSpPr>
          <p:nvPr/>
        </p:nvSpPr>
        <p:spPr bwMode="auto">
          <a:xfrm>
            <a:off x="685800" y="3124200"/>
            <a:ext cx="5638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Hai số chia hết cho 11 là 22 và 33</a:t>
            </a:r>
          </a:p>
        </p:txBody>
      </p:sp>
      <p:sp>
        <p:nvSpPr>
          <p:cNvPr id="12" name="TextBox 4"/>
          <p:cNvSpPr txBox="1">
            <a:spLocks noChangeArrowheads="1"/>
          </p:cNvSpPr>
          <p:nvPr/>
        </p:nvSpPr>
        <p:spPr bwMode="auto">
          <a:xfrm>
            <a:off x="685800" y="3843338"/>
            <a:ext cx="773906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Suy ra: 22 + 33 = 55 chia hết cho 11.</a:t>
            </a:r>
          </a:p>
        </p:txBody>
      </p:sp>
      <p:grpSp>
        <p:nvGrpSpPr>
          <p:cNvPr id="7" name="Group 6"/>
          <p:cNvGrpSpPr>
            <a:grpSpLocks/>
          </p:cNvGrpSpPr>
          <p:nvPr/>
        </p:nvGrpSpPr>
        <p:grpSpPr bwMode="auto">
          <a:xfrm>
            <a:off x="685800" y="1754188"/>
            <a:ext cx="5589588" cy="955675"/>
            <a:chOff x="4267200" y="4648200"/>
            <a:chExt cx="5589587" cy="955356"/>
          </a:xfrm>
        </p:grpSpPr>
        <p:grpSp>
          <p:nvGrpSpPr>
            <p:cNvPr id="9243" name="Group 5"/>
            <p:cNvGrpSpPr>
              <a:grpSpLocks/>
            </p:cNvGrpSpPr>
            <p:nvPr/>
          </p:nvGrpSpPr>
          <p:grpSpPr bwMode="auto">
            <a:xfrm>
              <a:off x="4267200" y="4648200"/>
              <a:ext cx="5589587" cy="955356"/>
              <a:chOff x="49213" y="4876800"/>
              <a:chExt cx="9094787" cy="955356"/>
            </a:xfrm>
          </p:grpSpPr>
          <p:sp>
            <p:nvSpPr>
              <p:cNvPr id="9246" name="TextBox 4"/>
              <p:cNvSpPr txBox="1">
                <a:spLocks noChangeArrowheads="1"/>
              </p:cNvSpPr>
              <p:nvPr/>
            </p:nvSpPr>
            <p:spPr bwMode="auto">
              <a:xfrm>
                <a:off x="49213" y="4876800"/>
                <a:ext cx="9094787" cy="954107"/>
              </a:xfrm>
              <a:prstGeom prst="rect">
                <a:avLst/>
              </a:prstGeom>
              <a:noFill/>
              <a:ln w="9525">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Tính chất 1: </a:t>
                </a:r>
                <a:r>
                  <a:rPr lang="en-US" sz="2800" b="1">
                    <a:latin typeface="Times New Roman" pitchFamily="18" charset="0"/>
                    <a:cs typeface="Times New Roman" pitchFamily="18" charset="0"/>
                  </a:rPr>
                  <a:t>Cho a, b, n   N (n ≠ 0). </a:t>
                </a:r>
              </a:p>
              <a:p>
                <a:pPr eaLnBrk="1" hangingPunct="1"/>
                <a:r>
                  <a:rPr lang="en-US" sz="2800" b="1">
                    <a:latin typeface="Times New Roman" pitchFamily="18" charset="0"/>
                    <a:cs typeface="Times New Roman" pitchFamily="18" charset="0"/>
                  </a:rPr>
                  <a:t>Nếu a   n và b   n thì (a + b)   n</a:t>
                </a:r>
              </a:p>
            </p:txBody>
          </p:sp>
          <p:graphicFrame>
            <p:nvGraphicFramePr>
              <p:cNvPr id="9248" name="Object 3"/>
              <p:cNvGraphicFramePr>
                <a:graphicFrameLocks noChangeAspect="1"/>
              </p:cNvGraphicFramePr>
              <p:nvPr/>
            </p:nvGraphicFramePr>
            <p:xfrm>
              <a:off x="1704923" y="5398769"/>
              <a:ext cx="147638" cy="433387"/>
            </p:xfrm>
            <a:graphic>
              <a:graphicData uri="http://schemas.openxmlformats.org/presentationml/2006/ole">
                <mc:AlternateContent xmlns:mc="http://schemas.openxmlformats.org/markup-compatibility/2006">
                  <mc:Choice xmlns:v="urn:schemas-microsoft-com:vml" Requires="v">
                    <p:oleObj name="Equation" r:id="rId4" imgW="76035" imgH="177415" progId="Equation.DSMT4">
                      <p:embed/>
                    </p:oleObj>
                  </mc:Choice>
                  <mc:Fallback>
                    <p:oleObj name="Equation" r:id="rId4" imgW="76035" imgH="177415"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04923" y="5398769"/>
                            <a:ext cx="147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49" name="Object 4"/>
              <p:cNvGraphicFramePr>
                <a:graphicFrameLocks noChangeAspect="1"/>
              </p:cNvGraphicFramePr>
              <p:nvPr/>
            </p:nvGraphicFramePr>
            <p:xfrm>
              <a:off x="3688677" y="5368789"/>
              <a:ext cx="147638" cy="433387"/>
            </p:xfrm>
            <a:graphic>
              <a:graphicData uri="http://schemas.openxmlformats.org/presentationml/2006/ole">
                <mc:AlternateContent xmlns:mc="http://schemas.openxmlformats.org/markup-compatibility/2006">
                  <mc:Choice xmlns:v="urn:schemas-microsoft-com:vml" Requires="v">
                    <p:oleObj name="Equation" r:id="rId6" imgW="76035" imgH="177415" progId="Equation.DSMT4">
                      <p:embed/>
                    </p:oleObj>
                  </mc:Choice>
                  <mc:Fallback>
                    <p:oleObj name="Equation" r:id="rId6" imgW="76035" imgH="177415"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88677" y="5368789"/>
                            <a:ext cx="147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9244" name="Object 13"/>
            <p:cNvGraphicFramePr>
              <a:graphicFrameLocks noChangeAspect="1"/>
            </p:cNvGraphicFramePr>
            <p:nvPr/>
          </p:nvGraphicFramePr>
          <p:xfrm>
            <a:off x="7924800" y="4733998"/>
            <a:ext cx="297707" cy="374882"/>
          </p:xfrm>
          <a:graphic>
            <a:graphicData uri="http://schemas.openxmlformats.org/presentationml/2006/ole">
              <mc:AlternateContent xmlns:mc="http://schemas.openxmlformats.org/markup-compatibility/2006">
                <mc:Choice xmlns:v="urn:schemas-microsoft-com:vml" Requires="v">
                  <p:oleObj name="Equation" r:id="rId7" imgW="126725" imgH="126725" progId="Equation.DSMT4">
                    <p:embed/>
                  </p:oleObj>
                </mc:Choice>
                <mc:Fallback>
                  <p:oleObj name="Equation" r:id="rId7" imgW="126725" imgH="126725" progId="Equation.DSMT4">
                    <p:embed/>
                    <p:pic>
                      <p:nvPicPr>
                        <p:cNvPr id="0"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24800" y="4733998"/>
                          <a:ext cx="297707" cy="374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45" name="Object 2"/>
            <p:cNvGraphicFramePr>
              <a:graphicFrameLocks noChangeAspect="1"/>
            </p:cNvGraphicFramePr>
            <p:nvPr/>
          </p:nvGraphicFramePr>
          <p:xfrm>
            <a:off x="8541999" y="5168920"/>
            <a:ext cx="147637" cy="433387"/>
          </p:xfrm>
          <a:graphic>
            <a:graphicData uri="http://schemas.openxmlformats.org/presentationml/2006/ole">
              <mc:AlternateContent xmlns:mc="http://schemas.openxmlformats.org/markup-compatibility/2006">
                <mc:Choice xmlns:v="urn:schemas-microsoft-com:vml" Requires="v">
                  <p:oleObj name="Equation" r:id="rId9" imgW="76035" imgH="177415" progId="Equation.DSMT4">
                    <p:embed/>
                  </p:oleObj>
                </mc:Choice>
                <mc:Fallback>
                  <p:oleObj name="Equation" r:id="rId9" imgW="76035" imgH="177415"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41999" y="5168920"/>
                          <a:ext cx="14763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16" name="Group 15"/>
          <p:cNvGrpSpPr>
            <a:grpSpLocks/>
          </p:cNvGrpSpPr>
          <p:nvPr/>
        </p:nvGrpSpPr>
        <p:grpSpPr bwMode="auto">
          <a:xfrm>
            <a:off x="84138" y="3741738"/>
            <a:ext cx="9144000" cy="523875"/>
            <a:chOff x="1" y="4366417"/>
            <a:chExt cx="9144000" cy="523220"/>
          </a:xfrm>
        </p:grpSpPr>
        <p:sp>
          <p:nvSpPr>
            <p:cNvPr id="9239" name="TextBox 4"/>
            <p:cNvSpPr txBox="1">
              <a:spLocks noChangeArrowheads="1"/>
            </p:cNvSpPr>
            <p:nvPr/>
          </p:nvSpPr>
          <p:spPr bwMode="auto">
            <a:xfrm>
              <a:off x="1" y="4366417"/>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00B050"/>
                  </a:solidFill>
                  <a:latin typeface="Times New Roman" pitchFamily="18" charset="0"/>
                  <a:cs typeface="Times New Roman" pitchFamily="18" charset="0"/>
                </a:rPr>
                <a:t>Giải:</a:t>
              </a:r>
              <a:r>
                <a:rPr lang="en-US" sz="2800">
                  <a:solidFill>
                    <a:srgbClr val="0000FF"/>
                  </a:solidFill>
                  <a:latin typeface="Times New Roman" pitchFamily="18" charset="0"/>
                  <a:cs typeface="Times New Roman" pitchFamily="18" charset="0"/>
                </a:rPr>
                <a:t>  Vì 129.7   7 và 14.2020   7 nên (129 . 7 + 14 . 2020)   7</a:t>
              </a:r>
            </a:p>
          </p:txBody>
        </p:sp>
        <p:graphicFrame>
          <p:nvGraphicFramePr>
            <p:cNvPr id="9240" name="Object 24"/>
            <p:cNvGraphicFramePr>
              <a:graphicFrameLocks noChangeAspect="1"/>
            </p:cNvGraphicFramePr>
            <p:nvPr/>
          </p:nvGraphicFramePr>
          <p:xfrm>
            <a:off x="4431753" y="4411387"/>
            <a:ext cx="147637" cy="433387"/>
          </p:xfrm>
          <a:graphic>
            <a:graphicData uri="http://schemas.openxmlformats.org/presentationml/2006/ole">
              <mc:AlternateContent xmlns:mc="http://schemas.openxmlformats.org/markup-compatibility/2006">
                <mc:Choice xmlns:v="urn:schemas-microsoft-com:vml" Requires="v">
                  <p:oleObj name="Equation" r:id="rId10" imgW="76035" imgH="177415" progId="Equation.DSMT4">
                    <p:embed/>
                  </p:oleObj>
                </mc:Choice>
                <mc:Fallback>
                  <p:oleObj name="Equation" r:id="rId10" imgW="76035" imgH="177415" progId="Equation.DSMT4">
                    <p:embed/>
                    <p:pic>
                      <p:nvPicPr>
                        <p:cNvPr id="0" name="Object 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31753" y="4411387"/>
                          <a:ext cx="14763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41" name="Object 7"/>
            <p:cNvGraphicFramePr>
              <a:graphicFrameLocks noChangeAspect="1"/>
            </p:cNvGraphicFramePr>
            <p:nvPr/>
          </p:nvGraphicFramePr>
          <p:xfrm>
            <a:off x="2256020" y="4399133"/>
            <a:ext cx="147638" cy="433387"/>
          </p:xfrm>
          <a:graphic>
            <a:graphicData uri="http://schemas.openxmlformats.org/presentationml/2006/ole">
              <mc:AlternateContent xmlns:mc="http://schemas.openxmlformats.org/markup-compatibility/2006">
                <mc:Choice xmlns:v="urn:schemas-microsoft-com:vml" Requires="v">
                  <p:oleObj name="Equation" r:id="rId11" imgW="76035" imgH="177415" progId="Equation.DSMT4">
                    <p:embed/>
                  </p:oleObj>
                </mc:Choice>
                <mc:Fallback>
                  <p:oleObj name="Equation" r:id="rId11" imgW="76035" imgH="177415" progId="Equation.DSMT4">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6020" y="4399133"/>
                          <a:ext cx="147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42" name="Object 8"/>
            <p:cNvGraphicFramePr>
              <a:graphicFrameLocks noChangeAspect="1"/>
            </p:cNvGraphicFramePr>
            <p:nvPr/>
          </p:nvGraphicFramePr>
          <p:xfrm>
            <a:off x="8425513" y="4411333"/>
            <a:ext cx="147638" cy="433387"/>
          </p:xfrm>
          <a:graphic>
            <a:graphicData uri="http://schemas.openxmlformats.org/presentationml/2006/ole">
              <mc:AlternateContent xmlns:mc="http://schemas.openxmlformats.org/markup-compatibility/2006">
                <mc:Choice xmlns:v="urn:schemas-microsoft-com:vml" Requires="v">
                  <p:oleObj name="Equation" r:id="rId12" imgW="76035" imgH="177415" progId="Equation.DSMT4">
                    <p:embed/>
                  </p:oleObj>
                </mc:Choice>
                <mc:Fallback>
                  <p:oleObj name="Equation" r:id="rId12" imgW="76035" imgH="177415" progId="Equation.DSMT4">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25513" y="4411333"/>
                          <a:ext cx="147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34" name="Group 33"/>
          <p:cNvGrpSpPr>
            <a:grpSpLocks/>
          </p:cNvGrpSpPr>
          <p:nvPr/>
        </p:nvGrpSpPr>
        <p:grpSpPr bwMode="auto">
          <a:xfrm>
            <a:off x="228600" y="4572000"/>
            <a:ext cx="9236075" cy="1208088"/>
            <a:chOff x="228600" y="4571469"/>
            <a:chExt cx="9236816" cy="1208355"/>
          </a:xfrm>
        </p:grpSpPr>
        <p:grpSp>
          <p:nvGrpSpPr>
            <p:cNvPr id="9229" name="Group 26"/>
            <p:cNvGrpSpPr>
              <a:grpSpLocks/>
            </p:cNvGrpSpPr>
            <p:nvPr/>
          </p:nvGrpSpPr>
          <p:grpSpPr bwMode="auto">
            <a:xfrm>
              <a:off x="228600" y="4571469"/>
              <a:ext cx="9236816" cy="1176541"/>
              <a:chOff x="1" y="4366417"/>
              <a:chExt cx="9236816" cy="1176541"/>
            </a:xfrm>
          </p:grpSpPr>
          <p:sp>
            <p:nvSpPr>
              <p:cNvPr id="9234" name="TextBox 4"/>
              <p:cNvSpPr txBox="1">
                <a:spLocks noChangeArrowheads="1"/>
              </p:cNvSpPr>
              <p:nvPr/>
            </p:nvSpPr>
            <p:spPr bwMode="auto">
              <a:xfrm>
                <a:off x="1" y="4366417"/>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00B050"/>
                    </a:solidFill>
                    <a:latin typeface="Times New Roman" pitchFamily="18" charset="0"/>
                    <a:cs typeface="Times New Roman" pitchFamily="18" charset="0"/>
                  </a:rPr>
                  <a:t>Chú ý:</a:t>
                </a:r>
                <a:r>
                  <a:rPr lang="en-US" sz="2800">
                    <a:solidFill>
                      <a:srgbClr val="0000FF"/>
                    </a:solidFill>
                    <a:latin typeface="Times New Roman" pitchFamily="18" charset="0"/>
                    <a:cs typeface="Times New Roman" pitchFamily="18" charset="0"/>
                  </a:rPr>
                  <a:t>  - Nếu a  n, b   n, thì (a – b)  n</a:t>
                </a:r>
              </a:p>
            </p:txBody>
          </p:sp>
          <p:graphicFrame>
            <p:nvGraphicFramePr>
              <p:cNvPr id="9235" name="Object 28"/>
              <p:cNvGraphicFramePr>
                <a:graphicFrameLocks noChangeAspect="1"/>
              </p:cNvGraphicFramePr>
              <p:nvPr/>
            </p:nvGraphicFramePr>
            <p:xfrm>
              <a:off x="2991553" y="4436263"/>
              <a:ext cx="147637" cy="433387"/>
            </p:xfrm>
            <a:graphic>
              <a:graphicData uri="http://schemas.openxmlformats.org/presentationml/2006/ole">
                <mc:AlternateContent xmlns:mc="http://schemas.openxmlformats.org/markup-compatibility/2006">
                  <mc:Choice xmlns:v="urn:schemas-microsoft-com:vml" Requires="v">
                    <p:oleObj name="Equation" r:id="rId13" imgW="76035" imgH="177415" progId="Equation.DSMT4">
                      <p:embed/>
                    </p:oleObj>
                  </mc:Choice>
                  <mc:Fallback>
                    <p:oleObj name="Equation" r:id="rId13" imgW="76035" imgH="177415" progId="Equation.DSMT4">
                      <p:embed/>
                      <p:pic>
                        <p:nvPicPr>
                          <p:cNvPr id="0" name="Object 2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91553" y="4436263"/>
                            <a:ext cx="14763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36" name="Object 29"/>
              <p:cNvGraphicFramePr>
                <a:graphicFrameLocks noChangeAspect="1"/>
              </p:cNvGraphicFramePr>
              <p:nvPr/>
            </p:nvGraphicFramePr>
            <p:xfrm>
              <a:off x="2274523" y="4456250"/>
              <a:ext cx="147638" cy="433387"/>
            </p:xfrm>
            <a:graphic>
              <a:graphicData uri="http://schemas.openxmlformats.org/presentationml/2006/ole">
                <mc:AlternateContent xmlns:mc="http://schemas.openxmlformats.org/markup-compatibility/2006">
                  <mc:Choice xmlns:v="urn:schemas-microsoft-com:vml" Requires="v">
                    <p:oleObj name="Equation" r:id="rId14" imgW="76035" imgH="177415" progId="Equation.DSMT4">
                      <p:embed/>
                    </p:oleObj>
                  </mc:Choice>
                  <mc:Fallback>
                    <p:oleObj name="Equation" r:id="rId14" imgW="76035" imgH="177415" progId="Equation.DSMT4">
                      <p:embed/>
                      <p:pic>
                        <p:nvPicPr>
                          <p:cNvPr id="0" name="Object 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74523" y="4456250"/>
                            <a:ext cx="147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37" name="Object 30"/>
              <p:cNvGraphicFramePr>
                <a:graphicFrameLocks noChangeAspect="1"/>
              </p:cNvGraphicFramePr>
              <p:nvPr/>
            </p:nvGraphicFramePr>
            <p:xfrm>
              <a:off x="4972753" y="4411333"/>
              <a:ext cx="147638" cy="433387"/>
            </p:xfrm>
            <a:graphic>
              <a:graphicData uri="http://schemas.openxmlformats.org/presentationml/2006/ole">
                <mc:AlternateContent xmlns:mc="http://schemas.openxmlformats.org/markup-compatibility/2006">
                  <mc:Choice xmlns:v="urn:schemas-microsoft-com:vml" Requires="v">
                    <p:oleObj name="Equation" r:id="rId15" imgW="76035" imgH="177415" progId="Equation.DSMT4">
                      <p:embed/>
                    </p:oleObj>
                  </mc:Choice>
                  <mc:Fallback>
                    <p:oleObj name="Equation" r:id="rId15" imgW="76035" imgH="177415" progId="Equation.DSMT4">
                      <p:embed/>
                      <p:pic>
                        <p:nvPicPr>
                          <p:cNvPr id="0" name="Object 3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72753" y="4411333"/>
                            <a:ext cx="147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38" name="TextBox 4"/>
              <p:cNvSpPr txBox="1">
                <a:spLocks noChangeArrowheads="1"/>
              </p:cNvSpPr>
              <p:nvPr/>
            </p:nvSpPr>
            <p:spPr bwMode="auto">
              <a:xfrm>
                <a:off x="92817" y="5019738"/>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solidFill>
                      <a:srgbClr val="0000FF"/>
                    </a:solidFill>
                    <a:latin typeface="Times New Roman" pitchFamily="18" charset="0"/>
                    <a:cs typeface="Times New Roman" pitchFamily="18" charset="0"/>
                  </a:rPr>
                  <a:t>           - Nếu a  n, b   n, c   n  thì (a + b + c)  n</a:t>
                </a:r>
              </a:p>
            </p:txBody>
          </p:sp>
        </p:grpSp>
        <p:graphicFrame>
          <p:nvGraphicFramePr>
            <p:cNvPr id="9230" name="Object 32"/>
            <p:cNvGraphicFramePr>
              <a:graphicFrameLocks noChangeAspect="1"/>
            </p:cNvGraphicFramePr>
            <p:nvPr/>
          </p:nvGraphicFramePr>
          <p:xfrm>
            <a:off x="2443162" y="5301520"/>
            <a:ext cx="147638" cy="433387"/>
          </p:xfrm>
          <a:graphic>
            <a:graphicData uri="http://schemas.openxmlformats.org/presentationml/2006/ole">
              <mc:AlternateContent xmlns:mc="http://schemas.openxmlformats.org/markup-compatibility/2006">
                <mc:Choice xmlns:v="urn:schemas-microsoft-com:vml" Requires="v">
                  <p:oleObj name="Equation" r:id="rId16" imgW="76035" imgH="177415" progId="Equation.DSMT4">
                    <p:embed/>
                  </p:oleObj>
                </mc:Choice>
                <mc:Fallback>
                  <p:oleObj name="Equation" r:id="rId16" imgW="76035" imgH="177415" progId="Equation.DSMT4">
                    <p:embed/>
                    <p:pic>
                      <p:nvPicPr>
                        <p:cNvPr id="0" name="Object 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43162" y="5301520"/>
                          <a:ext cx="147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31" name="Object 16"/>
            <p:cNvGraphicFramePr>
              <a:graphicFrameLocks noChangeAspect="1"/>
            </p:cNvGraphicFramePr>
            <p:nvPr/>
          </p:nvGraphicFramePr>
          <p:xfrm>
            <a:off x="3205162" y="5346436"/>
            <a:ext cx="147638" cy="433388"/>
          </p:xfrm>
          <a:graphic>
            <a:graphicData uri="http://schemas.openxmlformats.org/presentationml/2006/ole">
              <mc:AlternateContent xmlns:mc="http://schemas.openxmlformats.org/markup-compatibility/2006">
                <mc:Choice xmlns:v="urn:schemas-microsoft-com:vml" Requires="v">
                  <p:oleObj name="Equation" r:id="rId17" imgW="76035" imgH="177415" progId="Equation.DSMT4">
                    <p:embed/>
                  </p:oleObj>
                </mc:Choice>
                <mc:Fallback>
                  <p:oleObj name="Equation" r:id="rId17" imgW="76035" imgH="177415" progId="Equation.DSMT4">
                    <p:embed/>
                    <p:pic>
                      <p:nvPicPr>
                        <p:cNvPr id="0" name="Object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5162" y="5346436"/>
                          <a:ext cx="1476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32" name="Object 18"/>
            <p:cNvGraphicFramePr>
              <a:graphicFrameLocks noChangeAspect="1"/>
            </p:cNvGraphicFramePr>
            <p:nvPr/>
          </p:nvGraphicFramePr>
          <p:xfrm>
            <a:off x="6557962" y="5330010"/>
            <a:ext cx="147638" cy="433388"/>
          </p:xfrm>
          <a:graphic>
            <a:graphicData uri="http://schemas.openxmlformats.org/presentationml/2006/ole">
              <mc:AlternateContent xmlns:mc="http://schemas.openxmlformats.org/markup-compatibility/2006">
                <mc:Choice xmlns:v="urn:schemas-microsoft-com:vml" Requires="v">
                  <p:oleObj name="Equation" r:id="rId18" imgW="76035" imgH="177415" progId="Equation.DSMT4">
                    <p:embed/>
                  </p:oleObj>
                </mc:Choice>
                <mc:Fallback>
                  <p:oleObj name="Equation" r:id="rId18" imgW="76035" imgH="177415" progId="Equation.DSMT4">
                    <p:embed/>
                    <p:pic>
                      <p:nvPicPr>
                        <p:cNvPr id="0" name="Object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7962" y="5330010"/>
                          <a:ext cx="1476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33" name="Object 25"/>
            <p:cNvGraphicFramePr>
              <a:graphicFrameLocks noChangeAspect="1"/>
            </p:cNvGraphicFramePr>
            <p:nvPr/>
          </p:nvGraphicFramePr>
          <p:xfrm>
            <a:off x="4034630" y="5346436"/>
            <a:ext cx="147638" cy="433388"/>
          </p:xfrm>
          <a:graphic>
            <a:graphicData uri="http://schemas.openxmlformats.org/presentationml/2006/ole">
              <mc:AlternateContent xmlns:mc="http://schemas.openxmlformats.org/markup-compatibility/2006">
                <mc:Choice xmlns:v="urn:schemas-microsoft-com:vml" Requires="v">
                  <p:oleObj name="Equation" r:id="rId19" imgW="76035" imgH="177415" progId="Equation.DSMT4">
                    <p:embed/>
                  </p:oleObj>
                </mc:Choice>
                <mc:Fallback>
                  <p:oleObj name="Equation" r:id="rId19" imgW="76035" imgH="177415" progId="Equation.DSMT4">
                    <p:embed/>
                    <p:pic>
                      <p:nvPicPr>
                        <p:cNvPr id="0" name="Object 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4630" y="5346436"/>
                          <a:ext cx="1476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500"/>
                                        <p:tgtEl>
                                          <p:spTgt spid="20"/>
                                        </p:tgtEl>
                                      </p:cBhvr>
                                    </p:animEffect>
                                  </p:childTnLst>
                                </p:cTn>
                              </p:par>
                              <p:par>
                                <p:cTn id="8" presetID="16" presetClass="entr" presetSubtype="21"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arn(inVertical)">
                                      <p:cBhvr>
                                        <p:cTn id="10" dur="500"/>
                                        <p:tgtEl>
                                          <p:spTgt spid="1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arn(inVertical)">
                                      <p:cBhvr>
                                        <p:cTn id="15" dur="500"/>
                                        <p:tgtEl>
                                          <p:spTgt spid="1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arn(inVertical)">
                                      <p:cBhvr>
                                        <p:cTn id="20" dur="500"/>
                                        <p:tgtEl>
                                          <p:spTgt spid="1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xit" presetSubtype="0" fill="hold" grpId="1" nodeType="clickEffect">
                                  <p:stCondLst>
                                    <p:cond delay="0"/>
                                  </p:stCondLst>
                                  <p:childTnLst>
                                    <p:animEffect transition="out" filter="fade">
                                      <p:cBhvr>
                                        <p:cTn id="24" dur="500"/>
                                        <p:tgtEl>
                                          <p:spTgt spid="20"/>
                                        </p:tgtEl>
                                      </p:cBhvr>
                                    </p:animEffect>
                                    <p:set>
                                      <p:cBhvr>
                                        <p:cTn id="25" dur="1" fill="hold">
                                          <p:stCondLst>
                                            <p:cond delay="499"/>
                                          </p:stCondLst>
                                        </p:cTn>
                                        <p:tgtEl>
                                          <p:spTgt spid="20"/>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10"/>
                                        </p:tgtEl>
                                      </p:cBhvr>
                                    </p:animEffect>
                                    <p:set>
                                      <p:cBhvr>
                                        <p:cTn id="28" dur="1" fill="hold">
                                          <p:stCondLst>
                                            <p:cond delay="499"/>
                                          </p:stCondLst>
                                        </p:cTn>
                                        <p:tgtEl>
                                          <p:spTgt spid="10"/>
                                        </p:tgtEl>
                                        <p:attrNameLst>
                                          <p:attrName>style.visibility</p:attrName>
                                        </p:attrNameLst>
                                      </p:cBhvr>
                                      <p:to>
                                        <p:strVal val="hidden"/>
                                      </p:to>
                                    </p:set>
                                  </p:childTnLst>
                                </p:cTn>
                              </p:par>
                              <p:par>
                                <p:cTn id="29" presetID="10" presetClass="exit" presetSubtype="0" fill="hold" grpId="1" nodeType="withEffect">
                                  <p:stCondLst>
                                    <p:cond delay="0"/>
                                  </p:stCondLst>
                                  <p:childTnLst>
                                    <p:animEffect transition="out" filter="fade">
                                      <p:cBhvr>
                                        <p:cTn id="30" dur="500"/>
                                        <p:tgtEl>
                                          <p:spTgt spid="11"/>
                                        </p:tgtEl>
                                      </p:cBhvr>
                                    </p:animEffect>
                                    <p:set>
                                      <p:cBhvr>
                                        <p:cTn id="31" dur="1" fill="hold">
                                          <p:stCondLst>
                                            <p:cond delay="499"/>
                                          </p:stCondLst>
                                        </p:cTn>
                                        <p:tgtEl>
                                          <p:spTgt spid="11"/>
                                        </p:tgtEl>
                                        <p:attrNameLst>
                                          <p:attrName>style.visibility</p:attrName>
                                        </p:attrNameLst>
                                      </p:cBhvr>
                                      <p:to>
                                        <p:strVal val="hidden"/>
                                      </p:to>
                                    </p:set>
                                  </p:childTnLst>
                                </p:cTn>
                              </p:par>
                              <p:par>
                                <p:cTn id="32" presetID="10" presetClass="exit" presetSubtype="0" fill="hold" grpId="1" nodeType="withEffect">
                                  <p:stCondLst>
                                    <p:cond delay="0"/>
                                  </p:stCondLst>
                                  <p:childTnLst>
                                    <p:animEffect transition="out" filter="fade">
                                      <p:cBhvr>
                                        <p:cTn id="33" dur="500"/>
                                        <p:tgtEl>
                                          <p:spTgt spid="12"/>
                                        </p:tgtEl>
                                      </p:cBhvr>
                                    </p:animEffect>
                                    <p:set>
                                      <p:cBhvr>
                                        <p:cTn id="34" dur="1" fill="hold">
                                          <p:stCondLst>
                                            <p:cond delay="499"/>
                                          </p:stCondLst>
                                        </p:cTn>
                                        <p:tgtEl>
                                          <p:spTgt spid="12"/>
                                        </p:tgtEl>
                                        <p:attrNameLst>
                                          <p:attrName>style.visibility</p:attrName>
                                        </p:attrNameLst>
                                      </p:cBhvr>
                                      <p:to>
                                        <p:strVal val="hidden"/>
                                      </p:to>
                                    </p:set>
                                  </p:childTnLst>
                                </p:cTn>
                              </p:par>
                              <p:par>
                                <p:cTn id="35" presetID="16" presetClass="entr" presetSubtype="21" fill="hold" nodeType="with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barn(inVertical)">
                                      <p:cBhvr>
                                        <p:cTn id="37" dur="500"/>
                                        <p:tgtEl>
                                          <p:spTgt spid="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barn(inVertical)">
                                      <p:cBhvr>
                                        <p:cTn id="42" dur="500"/>
                                        <p:tgtEl>
                                          <p:spTgt spid="2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21"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barn(inVertical)">
                                      <p:cBhvr>
                                        <p:cTn id="47" dur="500"/>
                                        <p:tgtEl>
                                          <p:spTgt spid="1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6" presetClass="entr" presetSubtype="21" fill="hold" nodeType="click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barn(inVertical)">
                                      <p:cBhvr>
                                        <p:cTn id="5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0" grpId="0"/>
      <p:bldP spid="20" grpId="1"/>
      <p:bldP spid="11" grpId="0"/>
      <p:bldP spid="11" grpId="1"/>
      <p:bldP spid="12" grpId="0"/>
      <p:bldP spid="12"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4"/>
          <p:cNvSpPr txBox="1">
            <a:spLocks noChangeArrowheads="1"/>
          </p:cNvSpPr>
          <p:nvPr/>
        </p:nvSpPr>
        <p:spPr bwMode="auto">
          <a:xfrm>
            <a:off x="49213" y="1177925"/>
            <a:ext cx="62753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2. Tính chất chia hết của một tổng</a:t>
            </a:r>
          </a:p>
        </p:txBody>
      </p:sp>
      <p:pic>
        <p:nvPicPr>
          <p:cNvPr id="10243"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TextBox 3"/>
          <p:cNvSpPr txBox="1">
            <a:spLocks noChangeArrowheads="1"/>
          </p:cNvSpPr>
          <p:nvPr/>
        </p:nvSpPr>
        <p:spPr bwMode="auto">
          <a:xfrm>
            <a:off x="0" y="-22225"/>
            <a:ext cx="9167813" cy="12001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600" b="1">
                <a:solidFill>
                  <a:schemeClr val="bg1"/>
                </a:solidFill>
                <a:latin typeface="Times New Roman" pitchFamily="18" charset="0"/>
                <a:cs typeface="Times New Roman" pitchFamily="18" charset="0"/>
              </a:rPr>
              <a:t>BÀI 6:  CHIA HẾT VÀ CHIA CÓ DƯ</a:t>
            </a:r>
          </a:p>
          <a:p>
            <a:pPr algn="ctr" eaLnBrk="1" hangingPunct="1"/>
            <a:r>
              <a:rPr lang="en-US" sz="3600" b="1">
                <a:solidFill>
                  <a:schemeClr val="bg1"/>
                </a:solidFill>
                <a:latin typeface="Times New Roman" pitchFamily="18" charset="0"/>
                <a:cs typeface="Times New Roman" pitchFamily="18" charset="0"/>
              </a:rPr>
              <a:t>TÌNH CHẤT CHIA HẾT CỦA MỘT TỔNG</a:t>
            </a:r>
          </a:p>
        </p:txBody>
      </p:sp>
      <p:sp>
        <p:nvSpPr>
          <p:cNvPr id="20" name="TextBox 4"/>
          <p:cNvSpPr txBox="1">
            <a:spLocks noChangeArrowheads="1"/>
          </p:cNvSpPr>
          <p:nvPr/>
        </p:nvSpPr>
        <p:spPr bwMode="auto">
          <a:xfrm>
            <a:off x="806450" y="1668463"/>
            <a:ext cx="8337550"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Viết hai số trong đó có một số chia hết cho 6, số còn lại không chia hết cho 6. Kiểm tra xem tổng và hiệu của chúng có chia hết cho 6 không?</a:t>
            </a:r>
          </a:p>
        </p:txBody>
      </p:sp>
      <p:sp>
        <p:nvSpPr>
          <p:cNvPr id="11" name="TextBox 4"/>
          <p:cNvSpPr txBox="1">
            <a:spLocks noChangeArrowheads="1"/>
          </p:cNvSpPr>
          <p:nvPr/>
        </p:nvSpPr>
        <p:spPr bwMode="auto">
          <a:xfrm>
            <a:off x="2155825" y="3119438"/>
            <a:ext cx="5638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Số 24 chia hết cho 6</a:t>
            </a:r>
          </a:p>
        </p:txBody>
      </p:sp>
      <p:sp>
        <p:nvSpPr>
          <p:cNvPr id="12" name="TextBox 4"/>
          <p:cNvSpPr txBox="1">
            <a:spLocks noChangeArrowheads="1"/>
          </p:cNvSpPr>
          <p:nvPr/>
        </p:nvSpPr>
        <p:spPr bwMode="auto">
          <a:xfrm>
            <a:off x="2182813" y="3643313"/>
            <a:ext cx="77406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Số 7 không chia hết cho 6</a:t>
            </a:r>
          </a:p>
        </p:txBody>
      </p:sp>
      <p:pic>
        <p:nvPicPr>
          <p:cNvPr id="20482" name="Picture 2"/>
          <p:cNvPicPr>
            <a:picLocks noChangeAspect="1" noChangeArrowheads="1"/>
          </p:cNvPicPr>
          <p:nvPr/>
        </p:nvPicPr>
        <p:blipFill>
          <a:blip r:embed="rId3"/>
          <a:srcRect/>
          <a:stretch>
            <a:fillRect/>
          </a:stretch>
        </p:blipFill>
        <p:spPr bwMode="auto">
          <a:xfrm>
            <a:off x="163513" y="1993900"/>
            <a:ext cx="685800" cy="73342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5" name="TextBox 4"/>
          <p:cNvSpPr txBox="1">
            <a:spLocks noChangeArrowheads="1"/>
          </p:cNvSpPr>
          <p:nvPr/>
        </p:nvSpPr>
        <p:spPr bwMode="auto">
          <a:xfrm>
            <a:off x="2182813" y="4343400"/>
            <a:ext cx="77406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Suy ra 24 + 7 = 31 không chia hết cho 6</a:t>
            </a:r>
          </a:p>
        </p:txBody>
      </p:sp>
      <p:sp>
        <p:nvSpPr>
          <p:cNvPr id="36" name="TextBox 4"/>
          <p:cNvSpPr txBox="1">
            <a:spLocks noChangeArrowheads="1"/>
          </p:cNvSpPr>
          <p:nvPr/>
        </p:nvSpPr>
        <p:spPr bwMode="auto">
          <a:xfrm>
            <a:off x="3262313" y="4867275"/>
            <a:ext cx="558006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24 – 7 = 17 không chia hết cho 6</a:t>
            </a:r>
          </a:p>
        </p:txBody>
      </p:sp>
      <p:grpSp>
        <p:nvGrpSpPr>
          <p:cNvPr id="21" name="Group 20"/>
          <p:cNvGrpSpPr>
            <a:grpSpLocks/>
          </p:cNvGrpSpPr>
          <p:nvPr/>
        </p:nvGrpSpPr>
        <p:grpSpPr bwMode="auto">
          <a:xfrm>
            <a:off x="463550" y="1720850"/>
            <a:ext cx="5589588" cy="982663"/>
            <a:chOff x="463250" y="5486400"/>
            <a:chExt cx="5589587" cy="984087"/>
          </a:xfrm>
        </p:grpSpPr>
        <p:grpSp>
          <p:nvGrpSpPr>
            <p:cNvPr id="10252" name="Group 6"/>
            <p:cNvGrpSpPr>
              <a:grpSpLocks/>
            </p:cNvGrpSpPr>
            <p:nvPr/>
          </p:nvGrpSpPr>
          <p:grpSpPr bwMode="auto">
            <a:xfrm>
              <a:off x="463250" y="5486400"/>
              <a:ext cx="5589587" cy="954107"/>
              <a:chOff x="4267200" y="4648200"/>
              <a:chExt cx="5589587" cy="954107"/>
            </a:xfrm>
          </p:grpSpPr>
          <p:grpSp>
            <p:nvGrpSpPr>
              <p:cNvPr id="10255" name="Group 5"/>
              <p:cNvGrpSpPr>
                <a:grpSpLocks/>
              </p:cNvGrpSpPr>
              <p:nvPr/>
            </p:nvGrpSpPr>
            <p:grpSpPr bwMode="auto">
              <a:xfrm>
                <a:off x="4267200" y="4648200"/>
                <a:ext cx="5589587" cy="954107"/>
                <a:chOff x="49213" y="4876800"/>
                <a:chExt cx="9094787" cy="954107"/>
              </a:xfrm>
            </p:grpSpPr>
            <p:sp>
              <p:nvSpPr>
                <p:cNvPr id="10257" name="TextBox 4"/>
                <p:cNvSpPr txBox="1">
                  <a:spLocks noChangeArrowheads="1"/>
                </p:cNvSpPr>
                <p:nvPr/>
              </p:nvSpPr>
              <p:spPr bwMode="auto">
                <a:xfrm>
                  <a:off x="49213" y="4876800"/>
                  <a:ext cx="9094787" cy="954107"/>
                </a:xfrm>
                <a:prstGeom prst="rect">
                  <a:avLst/>
                </a:prstGeom>
                <a:noFill/>
                <a:ln w="9525">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Tính chất 2: </a:t>
                  </a:r>
                  <a:r>
                    <a:rPr lang="en-US" sz="2800" b="1">
                      <a:latin typeface="Times New Roman" pitchFamily="18" charset="0"/>
                      <a:cs typeface="Times New Roman" pitchFamily="18" charset="0"/>
                    </a:rPr>
                    <a:t>Cho a, b, n   N (n ≠ 0). </a:t>
                  </a:r>
                </a:p>
                <a:p>
                  <a:pPr eaLnBrk="1" hangingPunct="1"/>
                  <a:r>
                    <a:rPr lang="en-US" sz="2800" b="1">
                      <a:latin typeface="Times New Roman" pitchFamily="18" charset="0"/>
                      <a:cs typeface="Times New Roman" pitchFamily="18" charset="0"/>
                    </a:rPr>
                    <a:t>Nếu a   n và b   n thì (a + b)   n</a:t>
                  </a:r>
                </a:p>
              </p:txBody>
            </p:sp>
            <p:graphicFrame>
              <p:nvGraphicFramePr>
                <p:cNvPr id="10259" name="Object 4"/>
                <p:cNvGraphicFramePr>
                  <a:graphicFrameLocks noChangeAspect="1"/>
                </p:cNvGraphicFramePr>
                <p:nvPr/>
              </p:nvGraphicFramePr>
              <p:xfrm>
                <a:off x="3688677" y="5368789"/>
                <a:ext cx="147638" cy="433387"/>
              </p:xfrm>
              <a:graphic>
                <a:graphicData uri="http://schemas.openxmlformats.org/presentationml/2006/ole">
                  <mc:AlternateContent xmlns:mc="http://schemas.openxmlformats.org/markup-compatibility/2006">
                    <mc:Choice xmlns:v="urn:schemas-microsoft-com:vml" Requires="v">
                      <p:oleObj name="Equation" r:id="rId4" imgW="76035" imgH="177415" progId="Equation.DSMT4">
                        <p:embed/>
                      </p:oleObj>
                    </mc:Choice>
                    <mc:Fallback>
                      <p:oleObj name="Equation" r:id="rId4" imgW="76035" imgH="177415"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88677" y="5368789"/>
                              <a:ext cx="147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0256" name="Object 13"/>
              <p:cNvGraphicFramePr>
                <a:graphicFrameLocks noChangeAspect="1"/>
              </p:cNvGraphicFramePr>
              <p:nvPr/>
            </p:nvGraphicFramePr>
            <p:xfrm>
              <a:off x="7924800" y="4733998"/>
              <a:ext cx="297707" cy="374882"/>
            </p:xfrm>
            <a:graphic>
              <a:graphicData uri="http://schemas.openxmlformats.org/presentationml/2006/ole">
                <mc:AlternateContent xmlns:mc="http://schemas.openxmlformats.org/markup-compatibility/2006">
                  <mc:Choice xmlns:v="urn:schemas-microsoft-com:vml" Requires="v">
                    <p:oleObj name="Equation" r:id="rId6" imgW="126725" imgH="126725" progId="Equation.DSMT4">
                      <p:embed/>
                    </p:oleObj>
                  </mc:Choice>
                  <mc:Fallback>
                    <p:oleObj name="Equation" r:id="rId6" imgW="126725" imgH="126725" progId="Equation.DSMT4">
                      <p:embed/>
                      <p:pic>
                        <p:nvPicPr>
                          <p:cNvPr id="0" name="Object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24800" y="4733998"/>
                            <a:ext cx="297707" cy="374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0253" name="Object 14"/>
            <p:cNvGraphicFramePr>
              <a:graphicFrameLocks noChangeAspect="1"/>
            </p:cNvGraphicFramePr>
            <p:nvPr/>
          </p:nvGraphicFramePr>
          <p:xfrm>
            <a:off x="4625148" y="5873513"/>
            <a:ext cx="316045" cy="596974"/>
          </p:xfrm>
          <a:graphic>
            <a:graphicData uri="http://schemas.openxmlformats.org/presentationml/2006/ole">
              <mc:AlternateContent xmlns:mc="http://schemas.openxmlformats.org/markup-compatibility/2006">
                <mc:Choice xmlns:v="urn:schemas-microsoft-com:vml" Requires="v">
                  <p:oleObj name="Equation" r:id="rId8" imgW="114151" imgH="215619" progId="Equation.DSMT4">
                    <p:embed/>
                  </p:oleObj>
                </mc:Choice>
                <mc:Fallback>
                  <p:oleObj name="Equation" r:id="rId8" imgW="114151" imgH="215619" progId="Equation.DSMT4">
                    <p:embed/>
                    <p:pic>
                      <p:nvPicPr>
                        <p:cNvPr id="0" name="Object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25148" y="5873513"/>
                          <a:ext cx="316045" cy="596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54" name="Object 17"/>
            <p:cNvGraphicFramePr>
              <a:graphicFrameLocks noChangeAspect="1"/>
            </p:cNvGraphicFramePr>
            <p:nvPr/>
          </p:nvGraphicFramePr>
          <p:xfrm>
            <a:off x="1416570" y="5991069"/>
            <a:ext cx="250603" cy="472985"/>
          </p:xfrm>
          <a:graphic>
            <a:graphicData uri="http://schemas.openxmlformats.org/presentationml/2006/ole">
              <mc:AlternateContent xmlns:mc="http://schemas.openxmlformats.org/markup-compatibility/2006">
                <mc:Choice xmlns:v="urn:schemas-microsoft-com:vml" Requires="v">
                  <p:oleObj name="Equation" r:id="rId10" imgW="114151" imgH="215619" progId="Equation.DSMT4">
                    <p:embed/>
                  </p:oleObj>
                </mc:Choice>
                <mc:Fallback>
                  <p:oleObj name="Equation" r:id="rId10" imgW="114151" imgH="215619" progId="Equation.DSMT4">
                    <p:embed/>
                    <p:pic>
                      <p:nvPicPr>
                        <p:cNvPr id="0" name="Object 1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16570" y="5991069"/>
                          <a:ext cx="250603" cy="472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500"/>
                                        <p:tgtEl>
                                          <p:spTgt spid="20"/>
                                        </p:tgtEl>
                                      </p:cBhvr>
                                    </p:animEffect>
                                  </p:childTnLst>
                                </p:cTn>
                              </p:par>
                              <p:par>
                                <p:cTn id="8" presetID="16" presetClass="entr" presetSubtype="21" fill="hold" nodeType="withEffect">
                                  <p:stCondLst>
                                    <p:cond delay="0"/>
                                  </p:stCondLst>
                                  <p:childTnLst>
                                    <p:set>
                                      <p:cBhvr>
                                        <p:cTn id="9" dur="1" fill="hold">
                                          <p:stCondLst>
                                            <p:cond delay="0"/>
                                          </p:stCondLst>
                                        </p:cTn>
                                        <p:tgtEl>
                                          <p:spTgt spid="20482"/>
                                        </p:tgtEl>
                                        <p:attrNameLst>
                                          <p:attrName>style.visibility</p:attrName>
                                        </p:attrNameLst>
                                      </p:cBhvr>
                                      <p:to>
                                        <p:strVal val="visible"/>
                                      </p:to>
                                    </p:set>
                                    <p:animEffect transition="in" filter="barn(inVertical)">
                                      <p:cBhvr>
                                        <p:cTn id="10" dur="500"/>
                                        <p:tgtEl>
                                          <p:spTgt spid="2048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arn(inVertical)">
                                      <p:cBhvr>
                                        <p:cTn id="15" dur="500"/>
                                        <p:tgtEl>
                                          <p:spTgt spid="1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arn(inVertical)">
                                      <p:cBhvr>
                                        <p:cTn id="20" dur="500"/>
                                        <p:tgtEl>
                                          <p:spTgt spid="1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barn(inVertical)">
                                      <p:cBhvr>
                                        <p:cTn id="25" dur="500"/>
                                        <p:tgtEl>
                                          <p:spTgt spid="3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barn(inVertical)">
                                      <p:cBhvr>
                                        <p:cTn id="30" dur="500"/>
                                        <p:tgtEl>
                                          <p:spTgt spid="3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xit" presetSubtype="0" fill="hold" grpId="1" nodeType="clickEffect">
                                  <p:stCondLst>
                                    <p:cond delay="0"/>
                                  </p:stCondLst>
                                  <p:childTnLst>
                                    <p:animEffect transition="out" filter="fade">
                                      <p:cBhvr>
                                        <p:cTn id="34" dur="500"/>
                                        <p:tgtEl>
                                          <p:spTgt spid="20"/>
                                        </p:tgtEl>
                                      </p:cBhvr>
                                    </p:animEffect>
                                    <p:set>
                                      <p:cBhvr>
                                        <p:cTn id="35" dur="1" fill="hold">
                                          <p:stCondLst>
                                            <p:cond delay="499"/>
                                          </p:stCondLst>
                                        </p:cTn>
                                        <p:tgtEl>
                                          <p:spTgt spid="20"/>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11"/>
                                        </p:tgtEl>
                                      </p:cBhvr>
                                    </p:animEffect>
                                    <p:set>
                                      <p:cBhvr>
                                        <p:cTn id="38" dur="1" fill="hold">
                                          <p:stCondLst>
                                            <p:cond delay="499"/>
                                          </p:stCondLst>
                                        </p:cTn>
                                        <p:tgtEl>
                                          <p:spTgt spid="11"/>
                                        </p:tgtEl>
                                        <p:attrNameLst>
                                          <p:attrName>style.visibility</p:attrName>
                                        </p:attrNameLst>
                                      </p:cBhvr>
                                      <p:to>
                                        <p:strVal val="hidden"/>
                                      </p:to>
                                    </p:set>
                                  </p:childTnLst>
                                </p:cTn>
                              </p:par>
                              <p:par>
                                <p:cTn id="39" presetID="10" presetClass="exit" presetSubtype="0" fill="hold" grpId="1" nodeType="withEffect">
                                  <p:stCondLst>
                                    <p:cond delay="0"/>
                                  </p:stCondLst>
                                  <p:childTnLst>
                                    <p:animEffect transition="out" filter="fade">
                                      <p:cBhvr>
                                        <p:cTn id="40" dur="500"/>
                                        <p:tgtEl>
                                          <p:spTgt spid="12"/>
                                        </p:tgtEl>
                                      </p:cBhvr>
                                    </p:animEffect>
                                    <p:set>
                                      <p:cBhvr>
                                        <p:cTn id="41" dur="1" fill="hold">
                                          <p:stCondLst>
                                            <p:cond delay="499"/>
                                          </p:stCondLst>
                                        </p:cTn>
                                        <p:tgtEl>
                                          <p:spTgt spid="12"/>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35"/>
                                        </p:tgtEl>
                                      </p:cBhvr>
                                    </p:animEffect>
                                    <p:set>
                                      <p:cBhvr>
                                        <p:cTn id="44" dur="1" fill="hold">
                                          <p:stCondLst>
                                            <p:cond delay="499"/>
                                          </p:stCondLst>
                                        </p:cTn>
                                        <p:tgtEl>
                                          <p:spTgt spid="35"/>
                                        </p:tgtEl>
                                        <p:attrNameLst>
                                          <p:attrName>style.visibility</p:attrName>
                                        </p:attrNameLst>
                                      </p:cBhvr>
                                      <p:to>
                                        <p:strVal val="hidden"/>
                                      </p:to>
                                    </p:set>
                                  </p:childTnLst>
                                </p:cTn>
                              </p:par>
                              <p:par>
                                <p:cTn id="45" presetID="10" presetClass="exit" presetSubtype="0" fill="hold" grpId="1" nodeType="withEffect">
                                  <p:stCondLst>
                                    <p:cond delay="0"/>
                                  </p:stCondLst>
                                  <p:childTnLst>
                                    <p:animEffect transition="out" filter="fade">
                                      <p:cBhvr>
                                        <p:cTn id="46" dur="500"/>
                                        <p:tgtEl>
                                          <p:spTgt spid="36"/>
                                        </p:tgtEl>
                                      </p:cBhvr>
                                    </p:animEffect>
                                    <p:set>
                                      <p:cBhvr>
                                        <p:cTn id="47" dur="1" fill="hold">
                                          <p:stCondLst>
                                            <p:cond delay="499"/>
                                          </p:stCondLst>
                                        </p:cTn>
                                        <p:tgtEl>
                                          <p:spTgt spid="36"/>
                                        </p:tgtEl>
                                        <p:attrNameLst>
                                          <p:attrName>style.visibility</p:attrName>
                                        </p:attrNameLst>
                                      </p:cBhvr>
                                      <p:to>
                                        <p:strVal val="hidden"/>
                                      </p:to>
                                    </p:set>
                                  </p:childTnLst>
                                </p:cTn>
                              </p:par>
                              <p:par>
                                <p:cTn id="48" presetID="10" presetClass="exit" presetSubtype="0" fill="hold" nodeType="withEffect">
                                  <p:stCondLst>
                                    <p:cond delay="0"/>
                                  </p:stCondLst>
                                  <p:childTnLst>
                                    <p:animEffect transition="out" filter="fade">
                                      <p:cBhvr>
                                        <p:cTn id="49" dur="500"/>
                                        <p:tgtEl>
                                          <p:spTgt spid="20482"/>
                                        </p:tgtEl>
                                      </p:cBhvr>
                                    </p:animEffect>
                                    <p:set>
                                      <p:cBhvr>
                                        <p:cTn id="50" dur="1" fill="hold">
                                          <p:stCondLst>
                                            <p:cond delay="499"/>
                                          </p:stCondLst>
                                        </p:cTn>
                                        <p:tgtEl>
                                          <p:spTgt spid="20482"/>
                                        </p:tgtEl>
                                        <p:attrNameLst>
                                          <p:attrName>style.visibility</p:attrName>
                                        </p:attrNameLst>
                                      </p:cBhvr>
                                      <p:to>
                                        <p:strVal val="hidden"/>
                                      </p:to>
                                    </p:set>
                                  </p:childTnLst>
                                </p:cTn>
                              </p:par>
                              <p:par>
                                <p:cTn id="51" presetID="16" presetClass="entr" presetSubtype="21" fill="hold" nodeType="with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barn(inVertical)">
                                      <p:cBhvr>
                                        <p:cTn id="5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0" grpId="1"/>
      <p:bldP spid="11" grpId="0"/>
      <p:bldP spid="11" grpId="1"/>
      <p:bldP spid="12" grpId="0"/>
      <p:bldP spid="12" grpId="1"/>
      <p:bldP spid="35" grpId="0"/>
      <p:bldP spid="35" grpId="1"/>
      <p:bldP spid="36" grpId="0"/>
      <p:bldP spid="36"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2949</TotalTime>
  <Words>1094</Words>
  <Application>Microsoft Office PowerPoint</Application>
  <PresentationFormat>On-screen Show (4:3)</PresentationFormat>
  <Paragraphs>101</Paragraphs>
  <Slides>14</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.VnTime</vt:lpstr>
      <vt:lpstr>Arial</vt:lpstr>
      <vt:lpstr>Calibri</vt:lpstr>
      <vt:lpstr>Tahoma</vt:lpstr>
      <vt:lpstr>Times New Roman</vt:lpstr>
      <vt:lpstr>Office Theme</vt:lpstr>
      <vt:lpstr>Equation</vt:lpstr>
      <vt:lpstr>NỘI DUNG GHI BÀI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BÀI TẬP VỀ NHÀ</vt:lpstr>
    </vt:vector>
  </TitlesOfParts>
  <Company>http://viet4room.com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Manh Cuong</dc:creator>
  <cp:lastModifiedBy>Tran Thi Ha - THCS Bach Dang</cp:lastModifiedBy>
  <cp:revision>324</cp:revision>
  <dcterms:created xsi:type="dcterms:W3CDTF">2016-11-26T13:35:55Z</dcterms:created>
  <dcterms:modified xsi:type="dcterms:W3CDTF">2021-09-25T03:18:01Z</dcterms:modified>
</cp:coreProperties>
</file>